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image28.jpeg" ContentType="image/jpeg"/>
  <Override PartName="/ppt/media/image29.jpeg" ContentType="image/jpeg"/>
  <Override PartName="/ppt/media/image30.jpeg" ContentType="image/jpeg"/>
  <Override PartName="/ppt/media/image31.jpeg" ContentType="image/jpeg"/>
  <Override PartName="/ppt/media/image3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/>
              </a:solidFill>
              <a:prstDash val="solid"/>
              <a:bevel/>
            </a:ln>
          </a:top>
          <a:bottom>
            <a:ln w="12700" cap="flat">
              <a:solidFill>
                <a:schemeClr val="accent1"/>
              </a:solidFill>
              <a:prstDash val="solid"/>
              <a:bevel/>
            </a:ln>
          </a:bottom>
          <a:insideH>
            <a:ln w="12700" cap="flat">
              <a:solidFill>
                <a:schemeClr val="accent1"/>
              </a:solidFill>
              <a:prstDash val="solid"/>
              <a:bevel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EF2F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chemeClr val="accent1"/>
              </a:solidFill>
              <a:prstDash val="solid"/>
              <a:bevel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/>
              </a:solidFill>
              <a:prstDash val="solid"/>
              <a:bevel/>
            </a:ln>
          </a:top>
          <a:bottom>
            <a:ln w="12700" cap="flat">
              <a:solidFill>
                <a:schemeClr val="accent1"/>
              </a:solidFill>
              <a:prstDash val="solid"/>
              <a:bevel/>
            </a:ln>
          </a:bottom>
          <a:insideH>
            <a:ln w="12700" cap="flat">
              <a:solidFill>
                <a:schemeClr val="accent1"/>
              </a:solidFill>
              <a:prstDash val="solid"/>
              <a:bevel/>
            </a:ln>
          </a:insideH>
          <a:insideV>
            <a:ln w="12700" cap="flat">
              <a:solidFill>
                <a:schemeClr val="accent1"/>
              </a:solidFill>
              <a:prstDash val="solid"/>
              <a:bevel/>
            </a:ln>
          </a:insideV>
        </a:tcBdr>
        <a:fill>
          <a:solidFill>
            <a:srgbClr val="EEF2F7"/>
          </a:solidFill>
        </a:fill>
      </a:tcStyle>
    </a:firstCol>
    <a:lastRow>
      <a:tcTxStyle b="on" i="on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1"/>
              </a:solidFill>
              <a:prstDash val="solid"/>
              <a:bevel/>
            </a:ln>
          </a:top>
          <a:bottom>
            <a:ln w="12700" cap="flat">
              <a:solidFill>
                <a:schemeClr val="accent1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/>
              </a:solidFill>
              <a:prstDash val="solid"/>
              <a:bevel/>
            </a:ln>
          </a:top>
          <a:bottom>
            <a:ln w="12700" cap="flat">
              <a:solidFill>
                <a:schemeClr val="accent1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CE5EE"/>
          </a:solidFill>
        </a:fill>
      </a:tcStyle>
    </a:wholeTbl>
    <a:band2H>
      <a:tcTxStyle b="def" i="def"/>
      <a:tcStyle>
        <a:tcBdr/>
        <a:fill>
          <a:solidFill>
            <a:srgbClr val="EEF2F7"/>
          </a:solidFill>
        </a:fill>
      </a:tcStyle>
    </a:band2H>
    <a:firstCol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2D7"/>
          </a:solidFill>
        </a:fill>
      </a:tcStyle>
    </a:wholeTbl>
    <a:band2H>
      <a:tcTxStyle b="def" i="def"/>
      <a:tcStyle>
        <a:tcBdr/>
        <a:fill>
          <a:solidFill>
            <a:srgbClr val="F0F1EC"/>
          </a:solidFill>
        </a:fill>
      </a:tcStyle>
    </a:band2H>
    <a:firstCol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CDADA"/>
          </a:solidFill>
        </a:fill>
      </a:tcStyle>
    </a:wholeTbl>
    <a:band2H>
      <a:tcTxStyle b="def" i="def"/>
      <a:tcStyle>
        <a:tcBdr/>
        <a:fill>
          <a:solidFill>
            <a:srgbClr val="EEEDED"/>
          </a:solidFill>
        </a:fill>
      </a:tcStyle>
    </a:band2H>
    <a:firstCol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3" name="Shape 12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hape 1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3" name="Shape 2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Simbólico, sistemas baseados em regras (calculos de predicados), </a:t>
            </a:r>
          </a:p>
          <a:p>
            <a:pPr/>
            <a:r>
              <a:t>sistemas especialistas</a:t>
            </a:r>
          </a:p>
          <a:p>
            <a:pPr/>
          </a:p>
          <a:p>
            <a:pPr/>
            <a:r>
              <a:t>Conexionista: redes neurais</a:t>
            </a:r>
          </a:p>
          <a:p>
            <a:pPr/>
          </a:p>
          <a:p>
            <a:pPr/>
            <a:r>
              <a:t>Evolucionista : AGs (genética + seleção natural)</a:t>
            </a:r>
          </a:p>
          <a:p>
            <a:pPr/>
          </a:p>
          <a:p>
            <a:pPr/>
            <a:r>
              <a:t>Swarm: enxames</a:t>
            </a:r>
          </a:p>
          <a:p>
            <a:pPr/>
          </a:p>
          <a:p>
            <a:pPr/>
            <a:r>
              <a:t>Ensembles: combinação dos outros paradigamas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9" name="Shape 2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Simbólico, sistemas baseados em regras (calculos de predicados), </a:t>
            </a:r>
          </a:p>
          <a:p>
            <a:pPr/>
            <a:r>
              <a:t>sistemas especialistas</a:t>
            </a:r>
          </a:p>
          <a:p>
            <a:pPr/>
          </a:p>
          <a:p>
            <a:pPr/>
            <a:r>
              <a:t>Conexionista: redes neurais</a:t>
            </a:r>
          </a:p>
          <a:p>
            <a:pPr/>
          </a:p>
          <a:p>
            <a:pPr/>
            <a:r>
              <a:t>Evolucionista : AGs (genética + seleção natural)</a:t>
            </a:r>
          </a:p>
          <a:p>
            <a:pPr/>
          </a:p>
          <a:p>
            <a:pPr/>
            <a:r>
              <a:t>Swarm: enxames</a:t>
            </a:r>
          </a:p>
          <a:p>
            <a:pPr/>
          </a:p>
          <a:p>
            <a:pPr/>
            <a:r>
              <a:t>Ensembles: combinação dos outros paradigamas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5" name="Shape 2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Simbólico, sistemas baseados em regras (calculos de predicados), </a:t>
            </a:r>
          </a:p>
          <a:p>
            <a:pPr/>
            <a:r>
              <a:t>sistemas especialistas</a:t>
            </a:r>
          </a:p>
          <a:p>
            <a:pPr/>
          </a:p>
          <a:p>
            <a:pPr/>
            <a:r>
              <a:t>Conexionista: redes neurais</a:t>
            </a:r>
          </a:p>
          <a:p>
            <a:pPr/>
          </a:p>
          <a:p>
            <a:pPr/>
            <a:r>
              <a:t>Evolucionista : AGs (genética + seleção natural)</a:t>
            </a:r>
          </a:p>
          <a:p>
            <a:pPr/>
          </a:p>
          <a:p>
            <a:pPr/>
            <a:r>
              <a:t>Swarm: enxames</a:t>
            </a:r>
          </a:p>
          <a:p>
            <a:pPr/>
          </a:p>
          <a:p>
            <a:pPr/>
            <a:r>
              <a:t>Ensembles: combinação dos outros paradigamas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1" name="Shape 2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Simbólico, sistemas baseados em regras (calculos de predicados), </a:t>
            </a:r>
          </a:p>
          <a:p>
            <a:pPr/>
            <a:r>
              <a:t>sistemas especialistas</a:t>
            </a:r>
          </a:p>
          <a:p>
            <a:pPr/>
          </a:p>
          <a:p>
            <a:pPr/>
            <a:r>
              <a:t>Conexionista: redes neurais</a:t>
            </a:r>
          </a:p>
          <a:p>
            <a:pPr/>
          </a:p>
          <a:p>
            <a:pPr/>
            <a:r>
              <a:t>Evolucionista : AGs (genética + seleção natural)</a:t>
            </a:r>
          </a:p>
          <a:p>
            <a:pPr/>
          </a:p>
          <a:p>
            <a:pPr/>
            <a:r>
              <a:t>Swarm: enxames</a:t>
            </a:r>
          </a:p>
          <a:p>
            <a:pPr/>
          </a:p>
          <a:p>
            <a:pPr/>
            <a:r>
              <a:t>Ensembles: combinação dos outros paradigamas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8" name="Shape 2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Simbólico, sistemas baseados em regras (calculos de predicados), </a:t>
            </a:r>
          </a:p>
          <a:p>
            <a:pPr/>
            <a:r>
              <a:t>sistemas especialistas</a:t>
            </a:r>
          </a:p>
          <a:p>
            <a:pPr/>
          </a:p>
          <a:p>
            <a:pPr/>
            <a:r>
              <a:t>Conexionista: redes neurais</a:t>
            </a:r>
          </a:p>
          <a:p>
            <a:pPr/>
          </a:p>
          <a:p>
            <a:pPr/>
            <a:r>
              <a:t>Evolucionista : AGs (genética + seleção natural)</a:t>
            </a:r>
          </a:p>
          <a:p>
            <a:pPr/>
          </a:p>
          <a:p>
            <a:pPr/>
            <a:r>
              <a:t>Swarm: enxames</a:t>
            </a:r>
          </a:p>
          <a:p>
            <a:pPr/>
          </a:p>
          <a:p>
            <a:pPr/>
            <a:r>
              <a:t>Ensembles: combinação dos outros paradigamas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Slide d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"/>
          <p:cNvSpPr/>
          <p:nvPr/>
        </p:nvSpPr>
        <p:spPr>
          <a:xfrm>
            <a:off x="0" y="5970587"/>
            <a:ext cx="9144000" cy="8874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" name="Rectangle"/>
          <p:cNvSpPr/>
          <p:nvPr/>
        </p:nvSpPr>
        <p:spPr>
          <a:xfrm>
            <a:off x="-9526" y="6053137"/>
            <a:ext cx="2249490" cy="71278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" name="Rectangle"/>
          <p:cNvSpPr/>
          <p:nvPr/>
        </p:nvSpPr>
        <p:spPr>
          <a:xfrm>
            <a:off x="2359025" y="6043612"/>
            <a:ext cx="6784975" cy="714376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" name="Title Text"/>
          <p:cNvSpPr txBox="1"/>
          <p:nvPr>
            <p:ph type="title"/>
          </p:nvPr>
        </p:nvSpPr>
        <p:spPr>
          <a:xfrm>
            <a:off x="2362200" y="2324100"/>
            <a:ext cx="6477000" cy="35433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" name="Body Level One…"/>
          <p:cNvSpPr txBox="1"/>
          <p:nvPr>
            <p:ph type="body" sz="quarter" idx="1"/>
          </p:nvPr>
        </p:nvSpPr>
        <p:spPr>
          <a:xfrm>
            <a:off x="2362200" y="5927873"/>
            <a:ext cx="6515100" cy="930127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 sz="28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None/>
              <a:defRPr sz="28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None/>
              <a:defRPr sz="28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None/>
              <a:defRPr sz="28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None/>
              <a:defRPr sz="28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lide Number"/>
          <p:cNvSpPr txBox="1"/>
          <p:nvPr>
            <p:ph type="sldNum" sz="quarter" idx="2"/>
          </p:nvPr>
        </p:nvSpPr>
        <p:spPr>
          <a:xfrm>
            <a:off x="8001000" y="87629"/>
            <a:ext cx="838200" cy="2819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BDDC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"/>
          <p:cNvSpPr/>
          <p:nvPr/>
        </p:nvSpPr>
        <p:spPr>
          <a:xfrm>
            <a:off x="0" y="1235075"/>
            <a:ext cx="9144000" cy="3190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0" name="Rectangle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1" name="Rectangle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>
                <a:lumOff val="10686"/>
              </a:scheme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2" name="Title Text"/>
          <p:cNvSpPr txBox="1"/>
          <p:nvPr>
            <p:ph type="title"/>
          </p:nvPr>
        </p:nvSpPr>
        <p:spPr>
          <a:xfrm>
            <a:off x="612648" y="0"/>
            <a:ext cx="8153401" cy="14478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3" name="Body Level One…"/>
          <p:cNvSpPr txBox="1"/>
          <p:nvPr>
            <p:ph type="body" idx="1"/>
          </p:nvPr>
        </p:nvSpPr>
        <p:spPr>
          <a:xfrm>
            <a:off x="612648" y="1600200"/>
            <a:ext cx="8153401" cy="52578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xfrm>
            <a:off x="0" y="1253649"/>
            <a:ext cx="533400" cy="2819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"/>
          <p:cNvSpPr/>
          <p:nvPr/>
        </p:nvSpPr>
        <p:spPr>
          <a:xfrm>
            <a:off x="0" y="1235075"/>
            <a:ext cx="9144000" cy="3190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2" name="Rectangle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3" name="Rectangle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rgbClr val="2A9E7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4" name="Title Text"/>
          <p:cNvSpPr txBox="1"/>
          <p:nvPr>
            <p:ph type="title"/>
          </p:nvPr>
        </p:nvSpPr>
        <p:spPr>
          <a:xfrm>
            <a:off x="612648" y="0"/>
            <a:ext cx="8153401" cy="14478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5" name="Body Level One…"/>
          <p:cNvSpPr txBox="1"/>
          <p:nvPr>
            <p:ph type="body" idx="1"/>
          </p:nvPr>
        </p:nvSpPr>
        <p:spPr>
          <a:xfrm>
            <a:off x="612648" y="1600200"/>
            <a:ext cx="8153401" cy="52578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xfrm>
            <a:off x="0" y="1253649"/>
            <a:ext cx="533400" cy="2819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"/>
          <p:cNvSpPr/>
          <p:nvPr/>
        </p:nvSpPr>
        <p:spPr>
          <a:xfrm>
            <a:off x="0" y="1235075"/>
            <a:ext cx="9144000" cy="3190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" name="Rectangle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" name="Rectangle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" name="Title Text"/>
          <p:cNvSpPr txBox="1"/>
          <p:nvPr>
            <p:ph type="title"/>
          </p:nvPr>
        </p:nvSpPr>
        <p:spPr>
          <a:xfrm>
            <a:off x="612648" y="0"/>
            <a:ext cx="8153401" cy="14478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idx="1"/>
          </p:nvPr>
        </p:nvSpPr>
        <p:spPr>
          <a:xfrm>
            <a:off x="612648" y="1600200"/>
            <a:ext cx="8153401" cy="52578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xfrm>
            <a:off x="0" y="1253649"/>
            <a:ext cx="533400" cy="2819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penas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lide Number"/>
          <p:cNvSpPr txBox="1"/>
          <p:nvPr>
            <p:ph type="sldNum" sz="quarter" idx="2"/>
          </p:nvPr>
        </p:nvSpPr>
        <p:spPr>
          <a:xfrm>
            <a:off x="0" y="6107429"/>
            <a:ext cx="533400" cy="2819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75F55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Body Level One…"/>
          <p:cNvSpPr txBox="1"/>
          <p:nvPr>
            <p:ph type="body" sz="half" idx="1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texto em duas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2" name="Body Level One…"/>
          <p:cNvSpPr txBox="1"/>
          <p:nvPr>
            <p:ph type="body" sz="half" idx="1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"/>
          <p:cNvSpPr/>
          <p:nvPr/>
        </p:nvSpPr>
        <p:spPr>
          <a:xfrm>
            <a:off x="0" y="1234439"/>
            <a:ext cx="9144000" cy="3200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8" name="Rectangle"/>
          <p:cNvSpPr/>
          <p:nvPr/>
        </p:nvSpPr>
        <p:spPr>
          <a:xfrm>
            <a:off x="0" y="1280160"/>
            <a:ext cx="533400" cy="2286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9" name="Rectangle"/>
          <p:cNvSpPr/>
          <p:nvPr/>
        </p:nvSpPr>
        <p:spPr>
          <a:xfrm>
            <a:off x="590550" y="1280160"/>
            <a:ext cx="8553450" cy="228601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0" name="Title Text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Title Text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xfrm>
            <a:off x="120260" y="1253489"/>
            <a:ext cx="292880" cy="281941"/>
          </a:xfrm>
          <a:prstGeom prst="rect">
            <a:avLst/>
          </a:prstGeom>
        </p:spPr>
        <p:txBody>
          <a:bodyPr wrap="none"/>
          <a:lstStyle/>
          <a:p>
            <a:pPr/>
            <a:fld id="{86CB4B4D-7CA3-9044-876B-883B54F8677D}" type="slidenum"/>
          </a:p>
        </p:txBody>
      </p:sp>
      <p:sp>
        <p:nvSpPr>
          <p:cNvPr id="92" name="Body Level One…"/>
          <p:cNvSpPr txBox="1"/>
          <p:nvPr>
            <p:ph type="body" idx="1"/>
          </p:nvPr>
        </p:nvSpPr>
        <p:spPr>
          <a:xfrm>
            <a:off x="612648" y="1600200"/>
            <a:ext cx="8153401" cy="4495800"/>
          </a:xfrm>
          <a:prstGeom prst="rect">
            <a:avLst/>
          </a:prstGeom>
        </p:spPr>
        <p:txBody>
          <a:bodyPr/>
          <a:lstStyle>
            <a:lvl1pPr marL="320040" indent="-320040"/>
            <a:lvl2pPr marL="671732" indent="-305972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0" y="1235075"/>
            <a:ext cx="9144000" cy="3190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Rectangle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Rectangle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" name="Title Text"/>
          <p:cNvSpPr txBox="1"/>
          <p:nvPr>
            <p:ph type="title"/>
          </p:nvPr>
        </p:nvSpPr>
        <p:spPr>
          <a:xfrm>
            <a:off x="609600" y="0"/>
            <a:ext cx="8153400" cy="144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Body Level One…"/>
          <p:cNvSpPr txBox="1"/>
          <p:nvPr>
            <p:ph type="body" idx="1"/>
          </p:nvPr>
        </p:nvSpPr>
        <p:spPr>
          <a:xfrm>
            <a:off x="612775" y="1600200"/>
            <a:ext cx="81534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0" y="1130617"/>
            <a:ext cx="533400" cy="2819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 fontScale="100000" lnSpcReduction="0"/>
          </a:bodyPr>
          <a:lstStyle>
            <a:lvl1pPr algn="ctr">
              <a:defRPr b="1" sz="14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775F55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uFillTx/>
          <a:latin typeface="Tw Cen MT"/>
          <a:ea typeface="Tw Cen MT"/>
          <a:cs typeface="Tw Cen MT"/>
          <a:sym typeface="Tw Cen MT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775F55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uFillTx/>
          <a:latin typeface="Tw Cen MT"/>
          <a:ea typeface="Tw Cen MT"/>
          <a:cs typeface="Tw Cen MT"/>
          <a:sym typeface="Tw Cen MT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775F55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uFillTx/>
          <a:latin typeface="Tw Cen MT"/>
          <a:ea typeface="Tw Cen MT"/>
          <a:cs typeface="Tw Cen MT"/>
          <a:sym typeface="Tw Cen MT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775F55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uFillTx/>
          <a:latin typeface="Tw Cen MT"/>
          <a:ea typeface="Tw Cen MT"/>
          <a:cs typeface="Tw Cen MT"/>
          <a:sym typeface="Tw Cen MT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775F55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uFillTx/>
          <a:latin typeface="Tw Cen MT"/>
          <a:ea typeface="Tw Cen MT"/>
          <a:cs typeface="Tw Cen MT"/>
          <a:sym typeface="Tw Cen MT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775F55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uFillTx/>
          <a:latin typeface="Tw Cen MT"/>
          <a:ea typeface="Tw Cen MT"/>
          <a:cs typeface="Tw Cen MT"/>
          <a:sym typeface="Tw Cen MT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775F55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uFillTx/>
          <a:latin typeface="Tw Cen MT"/>
          <a:ea typeface="Tw Cen MT"/>
          <a:cs typeface="Tw Cen MT"/>
          <a:sym typeface="Tw Cen MT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775F55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uFillTx/>
          <a:latin typeface="Tw Cen MT"/>
          <a:ea typeface="Tw Cen MT"/>
          <a:cs typeface="Tw Cen MT"/>
          <a:sym typeface="Tw Cen MT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775F55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uFillTx/>
          <a:latin typeface="Tw Cen MT"/>
          <a:ea typeface="Tw Cen MT"/>
          <a:cs typeface="Tw Cen MT"/>
          <a:sym typeface="Tw Cen MT"/>
        </a:defRPr>
      </a:lvl9pPr>
    </p:titleStyle>
    <p:bodyStyle>
      <a:lvl1pPr marL="319088" marR="0" indent="-319088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60000"/>
        <a:buFontTx/>
        <a:buChar char="◻"/>
        <a:tabLst/>
        <a:defRPr b="0" baseline="0" cap="none" i="0" spc="0" strike="noStrike" sz="2900" u="none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1pPr>
      <a:lvl2pPr marL="671268" marR="0" indent="-304555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70000"/>
        <a:buFontTx/>
        <a:buChar char=""/>
        <a:tabLst/>
        <a:defRPr b="0" baseline="0" cap="none" i="0" spc="0" strike="noStrike" sz="2900" u="none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2pPr>
      <a:lvl3pPr marL="974034" marR="0" indent="-288234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75000"/>
        <a:buFontTx/>
        <a:buChar char="■"/>
        <a:tabLst/>
        <a:defRPr b="0" baseline="0" cap="none" i="0" spc="0" strike="noStrike" sz="2900" u="none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3pPr>
      <a:lvl4pPr marL="1474469" marR="0" indent="-33146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75000"/>
        <a:buFontTx/>
        <a:buChar char="■"/>
        <a:tabLst/>
        <a:defRPr b="0" baseline="0" cap="none" i="0" spc="0" strike="noStrike" sz="2900" u="none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4pPr>
      <a:lvl5pPr marL="1931670" marR="0" indent="-33147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65000"/>
        <a:buFontTx/>
        <a:buChar char="■"/>
        <a:tabLst/>
        <a:defRPr b="0" baseline="0" cap="none" i="0" spc="0" strike="noStrike" sz="2900" u="none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5pPr>
      <a:lvl6pPr marL="2242820" marR="0" indent="-3683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b="0" baseline="0" cap="none" i="0" spc="0" strike="noStrike" sz="2900" u="none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6pPr>
      <a:lvl7pPr marL="2517139" marR="0" indent="-3683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b="0" baseline="0" cap="none" i="0" spc="0" strike="noStrike" sz="2900" u="none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7pPr>
      <a:lvl8pPr marL="2791460" marR="0" indent="-3683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b="0" baseline="0" cap="none" i="0" spc="0" strike="noStrike" sz="2900" u="none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8pPr>
      <a:lvl9pPr marL="3065779" marR="0" indent="-3683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b="0" baseline="0" cap="none" i="0" spc="0" strike="noStrike" sz="2900" u="none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jpeg"/><Relationship Id="rId3" Type="http://schemas.openxmlformats.org/officeDocument/2006/relationships/image" Target="../media/image2.jpeg"/><Relationship Id="rId4" Type="http://schemas.openxmlformats.org/officeDocument/2006/relationships/image" Target="../media/image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jpeg"/><Relationship Id="rId3" Type="http://schemas.openxmlformats.org/officeDocument/2006/relationships/image" Target="../media/image2.jpeg"/><Relationship Id="rId4" Type="http://schemas.openxmlformats.org/officeDocument/2006/relationships/image" Target="../media/image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8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8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jpe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jpe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7.jpeg"/><Relationship Id="rId3" Type="http://schemas.openxmlformats.org/officeDocument/2006/relationships/image" Target="../media/image18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7.jpeg"/><Relationship Id="rId3" Type="http://schemas.openxmlformats.org/officeDocument/2006/relationships/image" Target="../media/image18.jpe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jpeg"/><Relationship Id="rId3" Type="http://schemas.openxmlformats.org/officeDocument/2006/relationships/image" Target="../media/image1.gif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jpeg"/><Relationship Id="rId3" Type="http://schemas.openxmlformats.org/officeDocument/2006/relationships/image" Target="../media/image1.gif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jpe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jpe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jpe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jpe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jpe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jpe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jpeg"/><Relationship Id="rId3" Type="http://schemas.openxmlformats.org/officeDocument/2006/relationships/image" Target="../media/image21.jpeg"/><Relationship Id="rId4" Type="http://schemas.openxmlformats.org/officeDocument/2006/relationships/image" Target="../media/image3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2.jpe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2.jpe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2.jpe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3.jpe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4.jpeg"/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5" Type="http://schemas.openxmlformats.org/officeDocument/2006/relationships/image" Target="../media/image27.jpeg"/><Relationship Id="rId6" Type="http://schemas.openxmlformats.org/officeDocument/2006/relationships/image" Target="../media/image28.jpeg"/><Relationship Id="rId7" Type="http://schemas.openxmlformats.org/officeDocument/2006/relationships/image" Target="../media/image29.jpeg"/><Relationship Id="rId8" Type="http://schemas.openxmlformats.org/officeDocument/2006/relationships/image" Target="../media/image30.jpe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4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png"/><Relationship Id="rId3" Type="http://schemas.openxmlformats.org/officeDocument/2006/relationships/image" Target="../media/image14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1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1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1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2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4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5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6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jpe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1.jpeg"/><Relationship Id="rId3" Type="http://schemas.openxmlformats.org/officeDocument/2006/relationships/image" Target="../media/image32.jpe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mailto:rafaelmantovani@utfpr.edu.br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Métodos e MODELOS…"/>
          <p:cNvSpPr txBox="1"/>
          <p:nvPr>
            <p:ph type="ctrTitle"/>
          </p:nvPr>
        </p:nvSpPr>
        <p:spPr>
          <a:xfrm>
            <a:off x="266700" y="518685"/>
            <a:ext cx="8610600" cy="2114842"/>
          </a:xfrm>
          <a:prstGeom prst="rect">
            <a:avLst/>
          </a:prstGeom>
        </p:spPr>
        <p:txBody>
          <a:bodyPr/>
          <a:lstStyle/>
          <a:p>
            <a:pPr algn="ctr">
              <a:defRPr sz="4300"/>
            </a:pPr>
            <a:r>
              <a:t>Métodos e MODELOS </a:t>
            </a:r>
          </a:p>
          <a:p>
            <a:pPr algn="ctr">
              <a:defRPr sz="4300"/>
            </a:pPr>
            <a:r>
              <a:t>Avançados em Ciência </a:t>
            </a:r>
          </a:p>
          <a:p>
            <a:pPr algn="ctr">
              <a:defRPr sz="4300"/>
            </a:pPr>
            <a:r>
              <a:t>de dados</a:t>
            </a:r>
          </a:p>
        </p:txBody>
      </p:sp>
      <p:sp>
        <p:nvSpPr>
          <p:cNvPr id="126" name="Aula 01 - Introdução às Redes…"/>
          <p:cNvSpPr txBox="1"/>
          <p:nvPr>
            <p:ph type="subTitle" idx="1"/>
          </p:nvPr>
        </p:nvSpPr>
        <p:spPr>
          <a:xfrm>
            <a:off x="914400" y="2057234"/>
            <a:ext cx="7315200" cy="3469343"/>
          </a:xfrm>
          <a:prstGeom prst="rect">
            <a:avLst/>
          </a:prstGeom>
        </p:spPr>
        <p:txBody>
          <a:bodyPr/>
          <a:lstStyle/>
          <a:p>
            <a:pPr algn="ctr">
              <a:defRPr sz="2700">
                <a:solidFill>
                  <a:srgbClr val="000000"/>
                </a:solidFill>
              </a:defRPr>
            </a:pPr>
            <a:r>
              <a:t>Aula 01 - Introdução às Redes</a:t>
            </a:r>
          </a:p>
          <a:p>
            <a:pPr algn="ctr">
              <a:defRPr sz="2700">
                <a:solidFill>
                  <a:srgbClr val="000000"/>
                </a:solidFill>
              </a:defRPr>
            </a:pPr>
            <a:r>
              <a:t>Neurais Artificiais</a:t>
            </a:r>
          </a:p>
          <a:p>
            <a:pPr algn="ctr">
              <a:defRPr sz="2700">
                <a:solidFill>
                  <a:srgbClr val="000000"/>
                </a:solidFill>
              </a:defRPr>
            </a:pPr>
          </a:p>
          <a:p>
            <a:pPr algn="ctr">
              <a:defRPr sz="2700">
                <a:solidFill>
                  <a:srgbClr val="000000"/>
                </a:solidFill>
              </a:defRPr>
            </a:pPr>
            <a:r>
              <a:t>Prof. </a:t>
            </a:r>
            <a:r>
              <a:t>Rafael G. </a:t>
            </a:r>
            <a:r>
              <a:rPr b="1"/>
              <a:t>Mantovani</a:t>
            </a:r>
          </a:p>
        </p:txBody>
      </p:sp>
      <p:sp>
        <p:nvSpPr>
          <p:cNvPr id="127" name="Universidade Tecnológica Federal do Paraná (UTFPR)…"/>
          <p:cNvSpPr txBox="1"/>
          <p:nvPr/>
        </p:nvSpPr>
        <p:spPr>
          <a:xfrm>
            <a:off x="2362200" y="6096000"/>
            <a:ext cx="4418172" cy="548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rPr>
              <a:t>Universidade Tecnológica Federal do Paraná (UTFPR)</a:t>
            </a:r>
          </a:p>
          <a:p>
            <a:pPr>
              <a:defRPr sz="1600"/>
            </a:pPr>
            <a:r>
              <a:t>Especialização em Ciência de Dados</a:t>
            </a:r>
          </a:p>
        </p:txBody>
      </p:sp>
      <p:pic>
        <p:nvPicPr>
          <p:cNvPr id="128" name="utfpr.jpeg" descr="utfpr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2169" y="5250514"/>
            <a:ext cx="1706100" cy="6227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Introduçã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Introdução</a:t>
            </a:r>
          </a:p>
        </p:txBody>
      </p:sp>
      <p:sp>
        <p:nvSpPr>
          <p:cNvPr id="237" name="10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38" name="cerebro.jpg" descr="cerebro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1732" y="3039652"/>
            <a:ext cx="3205907" cy="1800652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Paradigma Conexionista"/>
          <p:cNvSpPr txBox="1"/>
          <p:nvPr/>
        </p:nvSpPr>
        <p:spPr>
          <a:xfrm>
            <a:off x="538999" y="2492956"/>
            <a:ext cx="3211374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/>
            </a:lvl1pPr>
          </a:lstStyle>
          <a:p>
            <a:pPr/>
            <a:r>
              <a:t>Paradigma Conexionista</a:t>
            </a:r>
          </a:p>
        </p:txBody>
      </p:sp>
      <p:sp>
        <p:nvSpPr>
          <p:cNvPr id="240" name="(cérebro)"/>
          <p:cNvSpPr txBox="1"/>
          <p:nvPr/>
        </p:nvSpPr>
        <p:spPr>
          <a:xfrm>
            <a:off x="1543291" y="4952658"/>
            <a:ext cx="1202790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(cérebro)</a:t>
            </a:r>
          </a:p>
        </p:txBody>
      </p:sp>
      <p:sp>
        <p:nvSpPr>
          <p:cNvPr id="241" name="Algumas características (cérebro)…"/>
          <p:cNvSpPr/>
          <p:nvPr/>
        </p:nvSpPr>
        <p:spPr>
          <a:xfrm>
            <a:off x="4089746" y="1801870"/>
            <a:ext cx="4584629" cy="4276216"/>
          </a:xfrm>
          <a:prstGeom prst="rect">
            <a:avLst/>
          </a:prstGeom>
          <a:solidFill>
            <a:srgbClr val="FFFC79"/>
          </a:solidFill>
          <a:ln w="254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b="1" sz="2200"/>
            </a:pPr>
            <a:r>
              <a:t>Algumas características (cérebro)</a:t>
            </a:r>
          </a:p>
          <a:p>
            <a:pPr algn="ctr">
              <a:defRPr sz="2200"/>
            </a:pPr>
          </a:p>
          <a:p>
            <a:pPr>
              <a:defRPr sz="2200"/>
            </a:pPr>
            <a:r>
              <a:t> * A computação (cálculos) é realizada diferentemente de um computador</a:t>
            </a:r>
          </a:p>
          <a:p>
            <a:pPr>
              <a:defRPr sz="2200"/>
            </a:pPr>
          </a:p>
          <a:p>
            <a:pPr>
              <a:defRPr sz="2200"/>
            </a:pPr>
            <a:r>
              <a:t> * é uma estrutura altamente complexa, não-linear e paralela</a:t>
            </a:r>
          </a:p>
          <a:p>
            <a:pPr>
              <a:defRPr sz="2200"/>
            </a:pPr>
          </a:p>
          <a:p>
            <a:pPr>
              <a:defRPr sz="2200"/>
            </a:pPr>
            <a:r>
              <a:t> * Muito eficiente para tarefas de reconhecimento de padrão, percepção, e controle motor (locomoção)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Introduçã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Introdução</a:t>
            </a:r>
          </a:p>
        </p:txBody>
      </p:sp>
      <p:sp>
        <p:nvSpPr>
          <p:cNvPr id="244" name="Muito interessante, mas quais tipos de tarefas o cérebro nos ajuda a realizar?"/>
          <p:cNvSpPr/>
          <p:nvPr/>
        </p:nvSpPr>
        <p:spPr>
          <a:xfrm>
            <a:off x="1643426" y="2840695"/>
            <a:ext cx="5857148" cy="1176610"/>
          </a:xfrm>
          <a:prstGeom prst="rect">
            <a:avLst/>
          </a:prstGeom>
          <a:solidFill>
            <a:srgbClr val="FFFC79"/>
          </a:solidFill>
          <a:ln w="254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2200"/>
            </a:pPr>
            <a:r>
              <a:t>Muito interessante, mas quais </a:t>
            </a:r>
            <a:r>
              <a:rPr b="1"/>
              <a:t>tipos</a:t>
            </a:r>
            <a:r>
              <a:t> </a:t>
            </a:r>
            <a:r>
              <a:rPr b="1"/>
              <a:t>de</a:t>
            </a:r>
            <a:r>
              <a:t> </a:t>
            </a:r>
            <a:r>
              <a:rPr b="1"/>
              <a:t>tarefas </a:t>
            </a:r>
            <a:r>
              <a:t>o cérebro nos ajuda a realizar?</a:t>
            </a:r>
          </a:p>
        </p:txBody>
      </p:sp>
      <p:sp>
        <p:nvSpPr>
          <p:cNvPr id="245" name="11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Introduçã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Introdução</a:t>
            </a:r>
          </a:p>
        </p:txBody>
      </p:sp>
      <p:sp>
        <p:nvSpPr>
          <p:cNvPr id="248" name="Visão humana"/>
          <p:cNvSpPr txBox="1"/>
          <p:nvPr>
            <p:ph type="body" sz="quarter" idx="1"/>
          </p:nvPr>
        </p:nvSpPr>
        <p:spPr>
          <a:xfrm>
            <a:off x="590311" y="1758698"/>
            <a:ext cx="4371635" cy="609835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pPr/>
            <a:r>
              <a:t>Visão humana</a:t>
            </a:r>
          </a:p>
        </p:txBody>
      </p:sp>
      <p:pic>
        <p:nvPicPr>
          <p:cNvPr id="249" name="vision.jpg" descr="visio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1146" y="2427566"/>
            <a:ext cx="6541708" cy="3263122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12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Introduçã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Introdução</a:t>
            </a:r>
          </a:p>
        </p:txBody>
      </p:sp>
      <p:sp>
        <p:nvSpPr>
          <p:cNvPr id="253" name="Visão humana"/>
          <p:cNvSpPr txBox="1"/>
          <p:nvPr>
            <p:ph type="body" sz="quarter" idx="1"/>
          </p:nvPr>
        </p:nvSpPr>
        <p:spPr>
          <a:xfrm>
            <a:off x="590311" y="1758698"/>
            <a:ext cx="4371635" cy="609835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pPr/>
            <a:r>
              <a:t>Visão humana</a:t>
            </a:r>
          </a:p>
        </p:txBody>
      </p:sp>
      <p:pic>
        <p:nvPicPr>
          <p:cNvPr id="254" name="vision.jpg" descr="vision.jpg"/>
          <p:cNvPicPr>
            <a:picLocks noChangeAspect="1"/>
          </p:cNvPicPr>
          <p:nvPr/>
        </p:nvPicPr>
        <p:blipFill>
          <a:blip r:embed="rId2">
            <a:alphaModFix amt="44279"/>
            <a:extLst/>
          </a:blip>
          <a:stretch>
            <a:fillRect/>
          </a:stretch>
        </p:blipFill>
        <p:spPr>
          <a:xfrm>
            <a:off x="1301146" y="2427566"/>
            <a:ext cx="6541708" cy="3263122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Um exemplo é a visão humana, por meio da qual realizamos tarefas de reconhecimento de padrões visuais"/>
          <p:cNvSpPr/>
          <p:nvPr/>
        </p:nvSpPr>
        <p:spPr>
          <a:xfrm>
            <a:off x="1879301" y="3279304"/>
            <a:ext cx="5385398" cy="1151201"/>
          </a:xfrm>
          <a:prstGeom prst="rect">
            <a:avLst/>
          </a:prstGeom>
          <a:solidFill>
            <a:srgbClr val="FFFC79"/>
          </a:solidFill>
          <a:ln w="254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200"/>
            </a:lvl1pPr>
          </a:lstStyle>
          <a:p>
            <a:pPr/>
            <a:r>
              <a:t>Um exemplo é a visão humana, por meio da qual realizamos tarefas de reconhecimento de padrões visuais</a:t>
            </a:r>
          </a:p>
        </p:txBody>
      </p:sp>
      <p:sp>
        <p:nvSpPr>
          <p:cNvPr id="256" name="13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Introduçã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Introdução</a:t>
            </a:r>
          </a:p>
        </p:txBody>
      </p:sp>
      <p:sp>
        <p:nvSpPr>
          <p:cNvPr id="259" name="Visão humana"/>
          <p:cNvSpPr txBox="1"/>
          <p:nvPr>
            <p:ph type="body" sz="quarter" idx="1"/>
          </p:nvPr>
        </p:nvSpPr>
        <p:spPr>
          <a:xfrm>
            <a:off x="590311" y="1758698"/>
            <a:ext cx="4371635" cy="609835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pPr/>
            <a:r>
              <a:t>Visão humana</a:t>
            </a:r>
          </a:p>
        </p:txBody>
      </p:sp>
      <p:pic>
        <p:nvPicPr>
          <p:cNvPr id="260" name="vision.jpg" descr="visio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8037" y="3266822"/>
            <a:ext cx="2447394" cy="1220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cerebro.jpg" descr="cerebr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47855" y="3272188"/>
            <a:ext cx="1878108" cy="10548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eye.png" descr="ey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16546" y="3691804"/>
            <a:ext cx="370841" cy="370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eye.png" descr="ey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78220" y="3691804"/>
            <a:ext cx="370841" cy="370841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Triangle"/>
          <p:cNvSpPr/>
          <p:nvPr/>
        </p:nvSpPr>
        <p:spPr>
          <a:xfrm flipH="1" rot="18900000">
            <a:off x="2767044" y="3229524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C79"/>
          </a:solidFill>
          <a:ln w="19050">
            <a:solidFill>
              <a:srgbClr val="0000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65" name="Line"/>
          <p:cNvSpPr/>
          <p:nvPr/>
        </p:nvSpPr>
        <p:spPr>
          <a:xfrm>
            <a:off x="3061519" y="2619106"/>
            <a:ext cx="1258159" cy="1258159"/>
          </a:xfrm>
          <a:prstGeom prst="line">
            <a:avLst/>
          </a:prstGeom>
          <a:ln w="19050">
            <a:solidFill>
              <a:srgbClr val="000000"/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66" name="Line"/>
          <p:cNvSpPr/>
          <p:nvPr/>
        </p:nvSpPr>
        <p:spPr>
          <a:xfrm flipV="1">
            <a:off x="3118212" y="3858762"/>
            <a:ext cx="1200766" cy="1200766"/>
          </a:xfrm>
          <a:prstGeom prst="line">
            <a:avLst/>
          </a:prstGeom>
          <a:ln w="19050">
            <a:solidFill>
              <a:srgbClr val="000000"/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67" name="Line"/>
          <p:cNvSpPr/>
          <p:nvPr/>
        </p:nvSpPr>
        <p:spPr>
          <a:xfrm>
            <a:off x="5482201" y="3877224"/>
            <a:ext cx="832514" cy="1"/>
          </a:xfrm>
          <a:prstGeom prst="line">
            <a:avLst/>
          </a:prstGeom>
          <a:ln w="1905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68" name="Line"/>
          <p:cNvSpPr/>
          <p:nvPr/>
        </p:nvSpPr>
        <p:spPr>
          <a:xfrm flipH="1" flipV="1">
            <a:off x="1930122" y="5340170"/>
            <a:ext cx="5521490" cy="1"/>
          </a:xfrm>
          <a:prstGeom prst="line">
            <a:avLst/>
          </a:prstGeom>
          <a:ln w="19050">
            <a:solidFill>
              <a:srgbClr val="000000"/>
            </a:solidFill>
            <a:prstDash val="sysDot"/>
            <a:miter lim="400000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69" name="Line"/>
          <p:cNvSpPr/>
          <p:nvPr/>
        </p:nvSpPr>
        <p:spPr>
          <a:xfrm flipV="1">
            <a:off x="1941733" y="4537732"/>
            <a:ext cx="1" cy="806941"/>
          </a:xfrm>
          <a:prstGeom prst="line">
            <a:avLst/>
          </a:prstGeom>
          <a:ln w="1905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70" name="Line"/>
          <p:cNvSpPr/>
          <p:nvPr/>
        </p:nvSpPr>
        <p:spPr>
          <a:xfrm flipV="1">
            <a:off x="7486908" y="4364028"/>
            <a:ext cx="1" cy="990601"/>
          </a:xfrm>
          <a:prstGeom prst="line">
            <a:avLst/>
          </a:prstGeom>
          <a:ln w="19050">
            <a:solidFill>
              <a:srgbClr val="000000"/>
            </a:solidFill>
            <a:prstDash val="sysDot"/>
            <a:miter lim="400000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71" name="Representação/…"/>
          <p:cNvSpPr txBox="1"/>
          <p:nvPr/>
        </p:nvSpPr>
        <p:spPr>
          <a:xfrm>
            <a:off x="6741070" y="2573994"/>
            <a:ext cx="149167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b="1" sz="1700"/>
            </a:pPr>
            <a:r>
              <a:t>Representação/</a:t>
            </a:r>
          </a:p>
          <a:p>
            <a:pPr algn="ctr">
              <a:defRPr b="1" sz="1700"/>
            </a:pPr>
            <a:r>
              <a:t>Raciocínio</a:t>
            </a:r>
          </a:p>
        </p:txBody>
      </p:sp>
      <p:sp>
        <p:nvSpPr>
          <p:cNvPr id="272" name="Line"/>
          <p:cNvSpPr/>
          <p:nvPr/>
        </p:nvSpPr>
        <p:spPr>
          <a:xfrm>
            <a:off x="5482201" y="3655019"/>
            <a:ext cx="832514" cy="1"/>
          </a:xfrm>
          <a:prstGeom prst="line">
            <a:avLst/>
          </a:prstGeom>
          <a:ln w="1905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73" name="Line"/>
          <p:cNvSpPr/>
          <p:nvPr/>
        </p:nvSpPr>
        <p:spPr>
          <a:xfrm>
            <a:off x="5482201" y="4099429"/>
            <a:ext cx="832514" cy="1"/>
          </a:xfrm>
          <a:prstGeom prst="line">
            <a:avLst/>
          </a:prstGeom>
          <a:ln w="1905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74" name="Line"/>
          <p:cNvSpPr/>
          <p:nvPr/>
        </p:nvSpPr>
        <p:spPr>
          <a:xfrm>
            <a:off x="5482201" y="3432814"/>
            <a:ext cx="832514" cy="1"/>
          </a:xfrm>
          <a:prstGeom prst="line">
            <a:avLst/>
          </a:prstGeom>
          <a:ln w="1905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75" name="interação com o ambiente"/>
          <p:cNvSpPr txBox="1"/>
          <p:nvPr/>
        </p:nvSpPr>
        <p:spPr>
          <a:xfrm>
            <a:off x="3666919" y="5499248"/>
            <a:ext cx="242654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700"/>
            </a:lvl1pPr>
          </a:lstStyle>
          <a:p>
            <a:pPr/>
            <a:r>
              <a:t>interação com o ambiente</a:t>
            </a:r>
          </a:p>
        </p:txBody>
      </p:sp>
      <p:sp>
        <p:nvSpPr>
          <p:cNvPr id="276" name="Percepção"/>
          <p:cNvSpPr txBox="1"/>
          <p:nvPr/>
        </p:nvSpPr>
        <p:spPr>
          <a:xfrm>
            <a:off x="4331802" y="4155264"/>
            <a:ext cx="100200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z="1700"/>
            </a:lvl1pPr>
          </a:lstStyle>
          <a:p>
            <a:pPr/>
            <a:r>
              <a:t>Percepção</a:t>
            </a:r>
          </a:p>
        </p:txBody>
      </p:sp>
      <p:sp>
        <p:nvSpPr>
          <p:cNvPr id="277" name="14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Introduçã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Introdução</a:t>
            </a:r>
          </a:p>
        </p:txBody>
      </p:sp>
      <p:pic>
        <p:nvPicPr>
          <p:cNvPr id="280" name="vision.jpg" descr="vision.jpg"/>
          <p:cNvPicPr>
            <a:picLocks noChangeAspect="1"/>
          </p:cNvPicPr>
          <p:nvPr/>
        </p:nvPicPr>
        <p:blipFill>
          <a:blip r:embed="rId2">
            <a:alphaModFix amt="50414"/>
            <a:extLst/>
          </a:blip>
          <a:stretch>
            <a:fillRect/>
          </a:stretch>
        </p:blipFill>
        <p:spPr>
          <a:xfrm>
            <a:off x="718037" y="3266822"/>
            <a:ext cx="2447394" cy="1220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cerebro.jpg" descr="cerebro.jpg"/>
          <p:cNvPicPr>
            <a:picLocks noChangeAspect="1"/>
          </p:cNvPicPr>
          <p:nvPr/>
        </p:nvPicPr>
        <p:blipFill>
          <a:blip r:embed="rId3">
            <a:alphaModFix amt="50414"/>
            <a:extLst/>
          </a:blip>
          <a:stretch>
            <a:fillRect/>
          </a:stretch>
        </p:blipFill>
        <p:spPr>
          <a:xfrm>
            <a:off x="6547855" y="3272188"/>
            <a:ext cx="1878108" cy="10548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eye.png" descr="eye.png"/>
          <p:cNvPicPr>
            <a:picLocks noChangeAspect="1"/>
          </p:cNvPicPr>
          <p:nvPr/>
        </p:nvPicPr>
        <p:blipFill>
          <a:blip r:embed="rId4">
            <a:alphaModFix amt="50414"/>
            <a:extLst/>
          </a:blip>
          <a:stretch>
            <a:fillRect/>
          </a:stretch>
        </p:blipFill>
        <p:spPr>
          <a:xfrm>
            <a:off x="4416546" y="3691804"/>
            <a:ext cx="370841" cy="370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eye.png" descr="eye.png"/>
          <p:cNvPicPr>
            <a:picLocks noChangeAspect="1"/>
          </p:cNvPicPr>
          <p:nvPr/>
        </p:nvPicPr>
        <p:blipFill>
          <a:blip r:embed="rId4">
            <a:alphaModFix amt="50414"/>
            <a:extLst/>
          </a:blip>
          <a:stretch>
            <a:fillRect/>
          </a:stretch>
        </p:blipFill>
        <p:spPr>
          <a:xfrm>
            <a:off x="4878220" y="3691804"/>
            <a:ext cx="370841" cy="370841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Triangle"/>
          <p:cNvSpPr/>
          <p:nvPr/>
        </p:nvSpPr>
        <p:spPr>
          <a:xfrm flipH="1" rot="18900000">
            <a:off x="2767044" y="3229524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C79">
              <a:alpha val="50414"/>
            </a:srgbClr>
          </a:solidFill>
          <a:ln w="19050">
            <a:solidFill>
              <a:schemeClr val="accent1">
                <a:alpha val="50414"/>
              </a:scheme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85" name="Line"/>
          <p:cNvSpPr/>
          <p:nvPr/>
        </p:nvSpPr>
        <p:spPr>
          <a:xfrm>
            <a:off x="3061519" y="2619106"/>
            <a:ext cx="1258159" cy="1258159"/>
          </a:xfrm>
          <a:prstGeom prst="line">
            <a:avLst/>
          </a:prstGeom>
          <a:ln w="19050">
            <a:solidFill>
              <a:schemeClr val="accent1">
                <a:alpha val="50414"/>
              </a:schemeClr>
            </a:solidFill>
            <a:bevel/>
            <a:head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86" name="Line"/>
          <p:cNvSpPr/>
          <p:nvPr/>
        </p:nvSpPr>
        <p:spPr>
          <a:xfrm flipV="1">
            <a:off x="3118212" y="3858762"/>
            <a:ext cx="1200766" cy="1200766"/>
          </a:xfrm>
          <a:prstGeom prst="line">
            <a:avLst/>
          </a:prstGeom>
          <a:ln w="19050">
            <a:solidFill>
              <a:schemeClr val="accent1">
                <a:alpha val="50414"/>
              </a:schemeClr>
            </a:solidFill>
            <a:bevel/>
            <a:head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87" name="Line"/>
          <p:cNvSpPr/>
          <p:nvPr/>
        </p:nvSpPr>
        <p:spPr>
          <a:xfrm>
            <a:off x="5482201" y="3877224"/>
            <a:ext cx="832514" cy="1"/>
          </a:xfrm>
          <a:prstGeom prst="line">
            <a:avLst/>
          </a:prstGeom>
          <a:ln w="19050">
            <a:solidFill>
              <a:srgbClr val="000000">
                <a:alpha val="50414"/>
              </a:srgbClr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88" name="Line"/>
          <p:cNvSpPr/>
          <p:nvPr/>
        </p:nvSpPr>
        <p:spPr>
          <a:xfrm flipH="1" flipV="1">
            <a:off x="1930122" y="5340170"/>
            <a:ext cx="5521490" cy="1"/>
          </a:xfrm>
          <a:prstGeom prst="line">
            <a:avLst/>
          </a:prstGeom>
          <a:ln w="19050">
            <a:solidFill>
              <a:srgbClr val="000000">
                <a:alpha val="50414"/>
              </a:srgbClr>
            </a:solidFill>
            <a:prstDash val="sysDot"/>
            <a:miter lim="400000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89" name="Line"/>
          <p:cNvSpPr/>
          <p:nvPr/>
        </p:nvSpPr>
        <p:spPr>
          <a:xfrm flipV="1">
            <a:off x="1941733" y="4537732"/>
            <a:ext cx="1" cy="806941"/>
          </a:xfrm>
          <a:prstGeom prst="line">
            <a:avLst/>
          </a:prstGeom>
          <a:ln w="19050">
            <a:solidFill>
              <a:srgbClr val="000000">
                <a:alpha val="50414"/>
              </a:srgbClr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90" name="Line"/>
          <p:cNvSpPr/>
          <p:nvPr/>
        </p:nvSpPr>
        <p:spPr>
          <a:xfrm flipV="1">
            <a:off x="7486908" y="4364028"/>
            <a:ext cx="1" cy="990601"/>
          </a:xfrm>
          <a:prstGeom prst="line">
            <a:avLst/>
          </a:prstGeom>
          <a:ln w="19050">
            <a:solidFill>
              <a:srgbClr val="000000"/>
            </a:solidFill>
            <a:prstDash val="sysDot"/>
            <a:miter lim="400000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91" name="Representação/…"/>
          <p:cNvSpPr txBox="1"/>
          <p:nvPr/>
        </p:nvSpPr>
        <p:spPr>
          <a:xfrm>
            <a:off x="6741070" y="2573994"/>
            <a:ext cx="149167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b="1" sz="1700"/>
            </a:pPr>
            <a:r>
              <a:t>Representação/</a:t>
            </a:r>
          </a:p>
          <a:p>
            <a:pPr algn="ctr">
              <a:defRPr b="1" sz="1700"/>
            </a:pPr>
            <a:r>
              <a:t>Raciocínio</a:t>
            </a:r>
          </a:p>
        </p:txBody>
      </p:sp>
      <p:sp>
        <p:nvSpPr>
          <p:cNvPr id="292" name="Line"/>
          <p:cNvSpPr/>
          <p:nvPr/>
        </p:nvSpPr>
        <p:spPr>
          <a:xfrm>
            <a:off x="5482201" y="3655019"/>
            <a:ext cx="832514" cy="1"/>
          </a:xfrm>
          <a:prstGeom prst="line">
            <a:avLst/>
          </a:prstGeom>
          <a:ln w="19050">
            <a:solidFill>
              <a:srgbClr val="000000">
                <a:alpha val="50414"/>
              </a:srgbClr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93" name="Line"/>
          <p:cNvSpPr/>
          <p:nvPr/>
        </p:nvSpPr>
        <p:spPr>
          <a:xfrm>
            <a:off x="5482201" y="4099429"/>
            <a:ext cx="832514" cy="1"/>
          </a:xfrm>
          <a:prstGeom prst="line">
            <a:avLst/>
          </a:prstGeom>
          <a:ln w="19050">
            <a:solidFill>
              <a:srgbClr val="000000">
                <a:alpha val="50414"/>
              </a:srgbClr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94" name="Line"/>
          <p:cNvSpPr/>
          <p:nvPr/>
        </p:nvSpPr>
        <p:spPr>
          <a:xfrm>
            <a:off x="5482201" y="3432814"/>
            <a:ext cx="832514" cy="1"/>
          </a:xfrm>
          <a:prstGeom prst="line">
            <a:avLst/>
          </a:prstGeom>
          <a:ln w="19050">
            <a:solidFill>
              <a:srgbClr val="000000">
                <a:alpha val="50414"/>
              </a:srgbClr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95" name="interação com o ambiente"/>
          <p:cNvSpPr txBox="1"/>
          <p:nvPr/>
        </p:nvSpPr>
        <p:spPr>
          <a:xfrm>
            <a:off x="3666919" y="5499248"/>
            <a:ext cx="242654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700"/>
            </a:lvl1pPr>
          </a:lstStyle>
          <a:p>
            <a:pPr/>
            <a:r>
              <a:t>interação com o ambiente</a:t>
            </a:r>
          </a:p>
        </p:txBody>
      </p:sp>
      <p:sp>
        <p:nvSpPr>
          <p:cNvPr id="296" name="Percepção"/>
          <p:cNvSpPr txBox="1"/>
          <p:nvPr/>
        </p:nvSpPr>
        <p:spPr>
          <a:xfrm>
            <a:off x="4331802" y="4155264"/>
            <a:ext cx="100200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z="1700"/>
            </a:lvl1pPr>
          </a:lstStyle>
          <a:p>
            <a:pPr/>
            <a:r>
              <a:t>Percepção</a:t>
            </a:r>
          </a:p>
        </p:txBody>
      </p:sp>
      <p:sp>
        <p:nvSpPr>
          <p:cNvPr id="297" name="Os olhos captam os estímulos visuais, isso é percebido e transmitido para o cérebro: que processa informação e dispara uma ação (movimento, etc).  Isso se repete, a todo momento, num ciclo de percepção-(re)ação."/>
          <p:cNvSpPr/>
          <p:nvPr/>
        </p:nvSpPr>
        <p:spPr>
          <a:xfrm>
            <a:off x="627392" y="2190072"/>
            <a:ext cx="8123912" cy="965201"/>
          </a:xfrm>
          <a:prstGeom prst="rect">
            <a:avLst/>
          </a:prstGeom>
          <a:solidFill>
            <a:srgbClr val="FFFC79"/>
          </a:solidFill>
          <a:ln w="254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2000"/>
            </a:pPr>
            <a:r>
              <a:t>Os olhos captam os estímulos visuais, isso é percebido e transmitido para o cérebro: que processa informação e dispara uma ação (movimento, etc).  Isso se repete, a todo momento, num ciclo de </a:t>
            </a:r>
            <a:r>
              <a:rPr b="1"/>
              <a:t>percepção-(re)ação.</a:t>
            </a:r>
          </a:p>
        </p:txBody>
      </p:sp>
      <p:sp>
        <p:nvSpPr>
          <p:cNvPr id="298" name="15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Introduçã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Introdução</a:t>
            </a:r>
          </a:p>
        </p:txBody>
      </p:sp>
      <p:sp>
        <p:nvSpPr>
          <p:cNvPr id="301" name="Outro exemplo: sonar morcego"/>
          <p:cNvSpPr txBox="1"/>
          <p:nvPr>
            <p:ph type="body" sz="quarter" idx="1"/>
          </p:nvPr>
        </p:nvSpPr>
        <p:spPr>
          <a:xfrm>
            <a:off x="590311" y="1758698"/>
            <a:ext cx="4371635" cy="609835"/>
          </a:xfrm>
          <a:prstGeom prst="rect">
            <a:avLst/>
          </a:prstGeom>
        </p:spPr>
        <p:txBody>
          <a:bodyPr/>
          <a:lstStyle/>
          <a:p>
            <a:pPr>
              <a:defRPr sz="2200"/>
            </a:pPr>
            <a:r>
              <a:t>Outro exemplo: </a:t>
            </a:r>
            <a:r>
              <a:t>sonar morcego</a:t>
            </a:r>
          </a:p>
        </p:txBody>
      </p:sp>
      <p:pic>
        <p:nvPicPr>
          <p:cNvPr id="302" name="morcego.jpg" descr="morcego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25479" y="2619106"/>
            <a:ext cx="4293042" cy="2970785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16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Introduçã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Introdução</a:t>
            </a:r>
          </a:p>
        </p:txBody>
      </p:sp>
      <p:sp>
        <p:nvSpPr>
          <p:cNvPr id="306" name="Sonar morcego"/>
          <p:cNvSpPr txBox="1"/>
          <p:nvPr>
            <p:ph type="body" sz="quarter" idx="1"/>
          </p:nvPr>
        </p:nvSpPr>
        <p:spPr>
          <a:xfrm>
            <a:off x="590311" y="1758698"/>
            <a:ext cx="4371635" cy="609835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pPr/>
            <a:r>
              <a:t>Sonar morcego</a:t>
            </a:r>
          </a:p>
        </p:txBody>
      </p:sp>
      <p:sp>
        <p:nvSpPr>
          <p:cNvPr id="307" name="Line"/>
          <p:cNvSpPr/>
          <p:nvPr/>
        </p:nvSpPr>
        <p:spPr>
          <a:xfrm flipH="1">
            <a:off x="4575905" y="4621009"/>
            <a:ext cx="2536734" cy="1"/>
          </a:xfrm>
          <a:prstGeom prst="line">
            <a:avLst/>
          </a:prstGeom>
          <a:ln w="19050">
            <a:solidFill>
              <a:srgbClr val="000000"/>
            </a:solidFill>
            <a:prstDash val="sysDot"/>
            <a:miter lim="400000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08" name="Line"/>
          <p:cNvSpPr/>
          <p:nvPr/>
        </p:nvSpPr>
        <p:spPr>
          <a:xfrm flipV="1">
            <a:off x="7107101" y="4099508"/>
            <a:ext cx="1" cy="471582"/>
          </a:xfrm>
          <a:prstGeom prst="line">
            <a:avLst/>
          </a:prstGeom>
          <a:ln w="19050">
            <a:solidFill>
              <a:srgbClr val="000000"/>
            </a:solidFill>
            <a:prstDash val="sysDot"/>
            <a:miter lim="400000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pic>
        <p:nvPicPr>
          <p:cNvPr id="309" name="mariposa1.jpg" descr="mariposa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152" y="3234926"/>
            <a:ext cx="730952" cy="47158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bat.jpg" descr="bat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20458" y="3274786"/>
            <a:ext cx="1743777" cy="64519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wave.jpg" descr="wav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89176" y="2975416"/>
            <a:ext cx="1393232" cy="990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batbrain.jpg" descr="batbrain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48012" y="2975416"/>
            <a:ext cx="1118178" cy="990601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Line"/>
          <p:cNvSpPr/>
          <p:nvPr/>
        </p:nvSpPr>
        <p:spPr>
          <a:xfrm>
            <a:off x="5589866" y="3581819"/>
            <a:ext cx="832515" cy="1"/>
          </a:xfrm>
          <a:prstGeom prst="line">
            <a:avLst/>
          </a:prstGeom>
          <a:ln w="1905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14" name="Line"/>
          <p:cNvSpPr/>
          <p:nvPr/>
        </p:nvSpPr>
        <p:spPr>
          <a:xfrm>
            <a:off x="5589866" y="3359614"/>
            <a:ext cx="832515" cy="1"/>
          </a:xfrm>
          <a:prstGeom prst="line">
            <a:avLst/>
          </a:prstGeom>
          <a:ln w="1905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15" name="Line"/>
          <p:cNvSpPr/>
          <p:nvPr/>
        </p:nvSpPr>
        <p:spPr>
          <a:xfrm>
            <a:off x="5589866" y="3804024"/>
            <a:ext cx="832515" cy="1"/>
          </a:xfrm>
          <a:prstGeom prst="line">
            <a:avLst/>
          </a:prstGeom>
          <a:ln w="1905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16" name="Line"/>
          <p:cNvSpPr/>
          <p:nvPr/>
        </p:nvSpPr>
        <p:spPr>
          <a:xfrm>
            <a:off x="5589866" y="3137409"/>
            <a:ext cx="832515" cy="1"/>
          </a:xfrm>
          <a:prstGeom prst="line">
            <a:avLst/>
          </a:prstGeom>
          <a:ln w="1905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17" name="Sonar"/>
          <p:cNvSpPr txBox="1"/>
          <p:nvPr/>
        </p:nvSpPr>
        <p:spPr>
          <a:xfrm>
            <a:off x="2676971" y="3990361"/>
            <a:ext cx="61764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z="1700"/>
            </a:lvl1pPr>
          </a:lstStyle>
          <a:p>
            <a:pPr/>
            <a:r>
              <a:t>Sonar</a:t>
            </a:r>
          </a:p>
        </p:txBody>
      </p:sp>
      <p:sp>
        <p:nvSpPr>
          <p:cNvPr id="318" name="Representação/…"/>
          <p:cNvSpPr txBox="1"/>
          <p:nvPr/>
        </p:nvSpPr>
        <p:spPr>
          <a:xfrm>
            <a:off x="6361262" y="2390694"/>
            <a:ext cx="149167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b="1" sz="1700"/>
            </a:pPr>
            <a:r>
              <a:t>Representação/</a:t>
            </a:r>
          </a:p>
          <a:p>
            <a:pPr algn="ctr">
              <a:defRPr b="1" sz="1700"/>
            </a:pPr>
            <a:r>
              <a:t>Raciocínio</a:t>
            </a:r>
          </a:p>
        </p:txBody>
      </p:sp>
      <p:sp>
        <p:nvSpPr>
          <p:cNvPr id="319" name="distância…"/>
          <p:cNvSpPr/>
          <p:nvPr/>
        </p:nvSpPr>
        <p:spPr>
          <a:xfrm>
            <a:off x="2123428" y="4835763"/>
            <a:ext cx="1724727" cy="1068761"/>
          </a:xfrm>
          <a:prstGeom prst="rect">
            <a:avLst/>
          </a:prstGeom>
          <a:solidFill>
            <a:srgbClr val="95D8FF"/>
          </a:solidFill>
          <a:ln w="19050">
            <a:solidFill>
              <a:schemeClr val="accent1"/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marL="228600" indent="-228600">
              <a:buSzPct val="100000"/>
              <a:buChar char="•"/>
              <a:defRPr sz="1600"/>
            </a:pPr>
            <a:r>
              <a:t>distância</a:t>
            </a:r>
          </a:p>
          <a:p>
            <a:pPr marL="228600" indent="-228600">
              <a:buSzPct val="100000"/>
              <a:buChar char="•"/>
              <a:defRPr sz="1600"/>
            </a:pPr>
            <a:r>
              <a:t>velocidade</a:t>
            </a:r>
          </a:p>
          <a:p>
            <a:pPr marL="228600" indent="-228600">
              <a:buSzPct val="100000"/>
              <a:buChar char="•"/>
              <a:defRPr sz="1600"/>
            </a:pPr>
            <a:r>
              <a:t>tamanho</a:t>
            </a:r>
          </a:p>
          <a:p>
            <a:pPr marL="228600" indent="-228600">
              <a:buSzPct val="100000"/>
              <a:buChar char="•"/>
              <a:defRPr sz="1600"/>
            </a:pPr>
            <a:r>
              <a:t>alvo</a:t>
            </a:r>
          </a:p>
        </p:txBody>
      </p:sp>
      <p:sp>
        <p:nvSpPr>
          <p:cNvPr id="320" name="Percepção"/>
          <p:cNvSpPr txBox="1"/>
          <p:nvPr/>
        </p:nvSpPr>
        <p:spPr>
          <a:xfrm>
            <a:off x="5343271" y="4666677"/>
            <a:ext cx="100200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z="1700"/>
            </a:lvl1pPr>
          </a:lstStyle>
          <a:p>
            <a:pPr/>
            <a:r>
              <a:t>Percepção</a:t>
            </a:r>
          </a:p>
        </p:txBody>
      </p:sp>
      <p:sp>
        <p:nvSpPr>
          <p:cNvPr id="321" name="Mariposa"/>
          <p:cNvSpPr txBox="1"/>
          <p:nvPr/>
        </p:nvSpPr>
        <p:spPr>
          <a:xfrm>
            <a:off x="1045104" y="2866043"/>
            <a:ext cx="92704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700"/>
            </a:lvl1pPr>
          </a:lstStyle>
          <a:p>
            <a:pPr/>
            <a:r>
              <a:t>Mariposa</a:t>
            </a:r>
          </a:p>
        </p:txBody>
      </p:sp>
      <p:sp>
        <p:nvSpPr>
          <p:cNvPr id="322" name="Morcego"/>
          <p:cNvSpPr txBox="1"/>
          <p:nvPr/>
        </p:nvSpPr>
        <p:spPr>
          <a:xfrm>
            <a:off x="4158076" y="2866043"/>
            <a:ext cx="86854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700"/>
            </a:lvl1pPr>
          </a:lstStyle>
          <a:p>
            <a:pPr/>
            <a:r>
              <a:t>Morcego</a:t>
            </a:r>
          </a:p>
        </p:txBody>
      </p:sp>
      <p:sp>
        <p:nvSpPr>
          <p:cNvPr id="323" name="Line"/>
          <p:cNvSpPr/>
          <p:nvPr/>
        </p:nvSpPr>
        <p:spPr>
          <a:xfrm flipV="1">
            <a:off x="4572000" y="4101414"/>
            <a:ext cx="1" cy="471582"/>
          </a:xfrm>
          <a:prstGeom prst="line">
            <a:avLst/>
          </a:prstGeom>
          <a:ln w="1905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24" name="Line"/>
          <p:cNvSpPr/>
          <p:nvPr/>
        </p:nvSpPr>
        <p:spPr>
          <a:xfrm flipH="1">
            <a:off x="4101496" y="5423389"/>
            <a:ext cx="1744961" cy="1"/>
          </a:xfrm>
          <a:prstGeom prst="line">
            <a:avLst/>
          </a:prstGeom>
          <a:ln w="1905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25" name="Line"/>
          <p:cNvSpPr/>
          <p:nvPr/>
        </p:nvSpPr>
        <p:spPr>
          <a:xfrm flipV="1">
            <a:off x="5844271" y="5098717"/>
            <a:ext cx="1" cy="319089"/>
          </a:xfrm>
          <a:prstGeom prst="line">
            <a:avLst/>
          </a:prstGeom>
          <a:ln w="19050">
            <a:solidFill>
              <a:srgbClr val="000000"/>
            </a:solidFill>
            <a:prstDash val="sysDot"/>
            <a:miter lim="400000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26" name="17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Introduçã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Introdução</a:t>
            </a:r>
          </a:p>
        </p:txBody>
      </p:sp>
      <p:sp>
        <p:nvSpPr>
          <p:cNvPr id="329" name="Sonar morcego"/>
          <p:cNvSpPr txBox="1"/>
          <p:nvPr>
            <p:ph type="body" sz="quarter" idx="1"/>
          </p:nvPr>
        </p:nvSpPr>
        <p:spPr>
          <a:xfrm>
            <a:off x="590311" y="1758698"/>
            <a:ext cx="4371635" cy="609835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pPr/>
            <a:r>
              <a:t>Sonar morcego</a:t>
            </a:r>
          </a:p>
        </p:txBody>
      </p:sp>
      <p:sp>
        <p:nvSpPr>
          <p:cNvPr id="330" name="Line"/>
          <p:cNvSpPr/>
          <p:nvPr/>
        </p:nvSpPr>
        <p:spPr>
          <a:xfrm flipH="1">
            <a:off x="4575905" y="4621009"/>
            <a:ext cx="2536734" cy="1"/>
          </a:xfrm>
          <a:prstGeom prst="line">
            <a:avLst/>
          </a:prstGeom>
          <a:ln w="19050">
            <a:solidFill>
              <a:srgbClr val="000000">
                <a:alpha val="62723"/>
              </a:srgbClr>
            </a:solidFill>
            <a:prstDash val="sysDot"/>
            <a:miter lim="400000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31" name="Line"/>
          <p:cNvSpPr/>
          <p:nvPr/>
        </p:nvSpPr>
        <p:spPr>
          <a:xfrm flipV="1">
            <a:off x="7107101" y="4099508"/>
            <a:ext cx="1" cy="471582"/>
          </a:xfrm>
          <a:prstGeom prst="line">
            <a:avLst/>
          </a:prstGeom>
          <a:ln w="19050">
            <a:solidFill>
              <a:srgbClr val="000000">
                <a:alpha val="62723"/>
              </a:srgbClr>
            </a:solidFill>
            <a:prstDash val="sysDot"/>
            <a:miter lim="400000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pic>
        <p:nvPicPr>
          <p:cNvPr id="332" name="mariposa1.jpg" descr="mariposa1.jpg"/>
          <p:cNvPicPr>
            <a:picLocks noChangeAspect="1"/>
          </p:cNvPicPr>
          <p:nvPr/>
        </p:nvPicPr>
        <p:blipFill>
          <a:blip r:embed="rId2">
            <a:alphaModFix amt="62723"/>
            <a:extLst/>
          </a:blip>
          <a:stretch>
            <a:fillRect/>
          </a:stretch>
        </p:blipFill>
        <p:spPr>
          <a:xfrm>
            <a:off x="1143152" y="3234926"/>
            <a:ext cx="730952" cy="47158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bat.jpg" descr="bat.jpg"/>
          <p:cNvPicPr>
            <a:picLocks noChangeAspect="1"/>
          </p:cNvPicPr>
          <p:nvPr/>
        </p:nvPicPr>
        <p:blipFill>
          <a:blip r:embed="rId3">
            <a:alphaModFix amt="62723"/>
            <a:extLst/>
          </a:blip>
          <a:stretch>
            <a:fillRect/>
          </a:stretch>
        </p:blipFill>
        <p:spPr>
          <a:xfrm>
            <a:off x="3720458" y="3274786"/>
            <a:ext cx="1743777" cy="645199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wave.jpg" descr="wave.jpg"/>
          <p:cNvPicPr>
            <a:picLocks noChangeAspect="1"/>
          </p:cNvPicPr>
          <p:nvPr/>
        </p:nvPicPr>
        <p:blipFill>
          <a:blip r:embed="rId4">
            <a:alphaModFix amt="62723"/>
            <a:extLst/>
          </a:blip>
          <a:stretch>
            <a:fillRect/>
          </a:stretch>
        </p:blipFill>
        <p:spPr>
          <a:xfrm>
            <a:off x="2289176" y="2975416"/>
            <a:ext cx="1393232" cy="990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batbrain.jpg" descr="batbrain.jpg"/>
          <p:cNvPicPr>
            <a:picLocks noChangeAspect="1"/>
          </p:cNvPicPr>
          <p:nvPr/>
        </p:nvPicPr>
        <p:blipFill>
          <a:blip r:embed="rId5">
            <a:alphaModFix amt="62723"/>
            <a:extLst/>
          </a:blip>
          <a:stretch>
            <a:fillRect/>
          </a:stretch>
        </p:blipFill>
        <p:spPr>
          <a:xfrm>
            <a:off x="6548012" y="2975416"/>
            <a:ext cx="1118178" cy="990601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Line"/>
          <p:cNvSpPr/>
          <p:nvPr/>
        </p:nvSpPr>
        <p:spPr>
          <a:xfrm>
            <a:off x="5589866" y="3581819"/>
            <a:ext cx="832515" cy="1"/>
          </a:xfrm>
          <a:prstGeom prst="line">
            <a:avLst/>
          </a:prstGeom>
          <a:ln w="19050">
            <a:solidFill>
              <a:srgbClr val="000000">
                <a:alpha val="62723"/>
              </a:srgbClr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37" name="Line"/>
          <p:cNvSpPr/>
          <p:nvPr/>
        </p:nvSpPr>
        <p:spPr>
          <a:xfrm>
            <a:off x="5589866" y="3359614"/>
            <a:ext cx="832515" cy="1"/>
          </a:xfrm>
          <a:prstGeom prst="line">
            <a:avLst/>
          </a:prstGeom>
          <a:ln w="19050">
            <a:solidFill>
              <a:srgbClr val="000000">
                <a:alpha val="62723"/>
              </a:srgbClr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38" name="Line"/>
          <p:cNvSpPr/>
          <p:nvPr/>
        </p:nvSpPr>
        <p:spPr>
          <a:xfrm>
            <a:off x="5589866" y="3804024"/>
            <a:ext cx="832515" cy="1"/>
          </a:xfrm>
          <a:prstGeom prst="line">
            <a:avLst/>
          </a:prstGeom>
          <a:ln w="19050">
            <a:solidFill>
              <a:srgbClr val="000000">
                <a:alpha val="62723"/>
              </a:srgbClr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39" name="Line"/>
          <p:cNvSpPr/>
          <p:nvPr/>
        </p:nvSpPr>
        <p:spPr>
          <a:xfrm>
            <a:off x="5589866" y="3137409"/>
            <a:ext cx="832515" cy="1"/>
          </a:xfrm>
          <a:prstGeom prst="line">
            <a:avLst/>
          </a:prstGeom>
          <a:ln w="19050">
            <a:solidFill>
              <a:srgbClr val="000000">
                <a:alpha val="62723"/>
              </a:srgbClr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40" name="Sonar"/>
          <p:cNvSpPr txBox="1"/>
          <p:nvPr/>
        </p:nvSpPr>
        <p:spPr>
          <a:xfrm>
            <a:off x="2676971" y="3990361"/>
            <a:ext cx="61764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z="1700"/>
            </a:lvl1pPr>
          </a:lstStyle>
          <a:p>
            <a:pPr/>
            <a:r>
              <a:t>Sonar</a:t>
            </a:r>
          </a:p>
        </p:txBody>
      </p:sp>
      <p:sp>
        <p:nvSpPr>
          <p:cNvPr id="341" name="Representação/…"/>
          <p:cNvSpPr txBox="1"/>
          <p:nvPr/>
        </p:nvSpPr>
        <p:spPr>
          <a:xfrm>
            <a:off x="6361262" y="2390694"/>
            <a:ext cx="149167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b="1" sz="1700"/>
            </a:pPr>
            <a:r>
              <a:t>Representação/</a:t>
            </a:r>
          </a:p>
          <a:p>
            <a:pPr algn="ctr">
              <a:defRPr b="1" sz="1700"/>
            </a:pPr>
            <a:r>
              <a:t>Raciocínio</a:t>
            </a:r>
          </a:p>
        </p:txBody>
      </p:sp>
      <p:sp>
        <p:nvSpPr>
          <p:cNvPr id="342" name="distância…"/>
          <p:cNvSpPr/>
          <p:nvPr/>
        </p:nvSpPr>
        <p:spPr>
          <a:xfrm>
            <a:off x="2123428" y="4835763"/>
            <a:ext cx="1724727" cy="1068761"/>
          </a:xfrm>
          <a:prstGeom prst="rect">
            <a:avLst/>
          </a:prstGeom>
          <a:solidFill>
            <a:srgbClr val="95D8FF">
              <a:alpha val="62723"/>
            </a:srgbClr>
          </a:solidFill>
          <a:ln w="19050">
            <a:solidFill>
              <a:schemeClr val="accent1">
                <a:alpha val="62723"/>
              </a:scheme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marL="228600" indent="-228600">
              <a:buSzPct val="100000"/>
              <a:buChar char="•"/>
              <a:defRPr sz="1600"/>
            </a:pPr>
            <a:r>
              <a:t>distância</a:t>
            </a:r>
          </a:p>
          <a:p>
            <a:pPr marL="228600" indent="-228600">
              <a:buSzPct val="100000"/>
              <a:buChar char="•"/>
              <a:defRPr sz="1600"/>
            </a:pPr>
            <a:r>
              <a:t>velocidade</a:t>
            </a:r>
          </a:p>
          <a:p>
            <a:pPr marL="228600" indent="-228600">
              <a:buSzPct val="100000"/>
              <a:buChar char="•"/>
              <a:defRPr sz="1600"/>
            </a:pPr>
            <a:r>
              <a:t>tamanho</a:t>
            </a:r>
          </a:p>
          <a:p>
            <a:pPr marL="228600" indent="-228600">
              <a:buSzPct val="100000"/>
              <a:buChar char="•"/>
              <a:defRPr sz="1600"/>
            </a:pPr>
            <a:r>
              <a:t>alvo</a:t>
            </a:r>
          </a:p>
        </p:txBody>
      </p:sp>
      <p:sp>
        <p:nvSpPr>
          <p:cNvPr id="343" name="Percepção"/>
          <p:cNvSpPr txBox="1"/>
          <p:nvPr/>
        </p:nvSpPr>
        <p:spPr>
          <a:xfrm>
            <a:off x="5343271" y="4666677"/>
            <a:ext cx="100200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z="1700"/>
            </a:lvl1pPr>
          </a:lstStyle>
          <a:p>
            <a:pPr/>
            <a:r>
              <a:t>Percepção</a:t>
            </a:r>
          </a:p>
        </p:txBody>
      </p:sp>
      <p:sp>
        <p:nvSpPr>
          <p:cNvPr id="344" name="Mariposa"/>
          <p:cNvSpPr txBox="1"/>
          <p:nvPr/>
        </p:nvSpPr>
        <p:spPr>
          <a:xfrm>
            <a:off x="1045104" y="2866043"/>
            <a:ext cx="92704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700"/>
            </a:lvl1pPr>
          </a:lstStyle>
          <a:p>
            <a:pPr/>
            <a:r>
              <a:t>Mariposa</a:t>
            </a:r>
          </a:p>
        </p:txBody>
      </p:sp>
      <p:sp>
        <p:nvSpPr>
          <p:cNvPr id="345" name="Morcego"/>
          <p:cNvSpPr txBox="1"/>
          <p:nvPr/>
        </p:nvSpPr>
        <p:spPr>
          <a:xfrm>
            <a:off x="4158076" y="2866043"/>
            <a:ext cx="86854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700"/>
            </a:lvl1pPr>
          </a:lstStyle>
          <a:p>
            <a:pPr/>
            <a:r>
              <a:t>Morcego</a:t>
            </a:r>
          </a:p>
        </p:txBody>
      </p:sp>
      <p:sp>
        <p:nvSpPr>
          <p:cNvPr id="346" name="Line"/>
          <p:cNvSpPr/>
          <p:nvPr/>
        </p:nvSpPr>
        <p:spPr>
          <a:xfrm flipV="1">
            <a:off x="4572000" y="4101414"/>
            <a:ext cx="1" cy="471582"/>
          </a:xfrm>
          <a:prstGeom prst="line">
            <a:avLst/>
          </a:prstGeom>
          <a:ln w="19050">
            <a:solidFill>
              <a:srgbClr val="000000">
                <a:alpha val="62723"/>
              </a:srgbClr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47" name="Line"/>
          <p:cNvSpPr/>
          <p:nvPr/>
        </p:nvSpPr>
        <p:spPr>
          <a:xfrm flipH="1">
            <a:off x="4101496" y="5423389"/>
            <a:ext cx="1744961" cy="1"/>
          </a:xfrm>
          <a:prstGeom prst="line">
            <a:avLst/>
          </a:prstGeom>
          <a:ln w="19050">
            <a:solidFill>
              <a:srgbClr val="000000">
                <a:alpha val="62723"/>
              </a:srgbClr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48" name="Line"/>
          <p:cNvSpPr/>
          <p:nvPr/>
        </p:nvSpPr>
        <p:spPr>
          <a:xfrm flipV="1">
            <a:off x="5844271" y="5098717"/>
            <a:ext cx="1" cy="319089"/>
          </a:xfrm>
          <a:prstGeom prst="line">
            <a:avLst/>
          </a:prstGeom>
          <a:ln w="19050">
            <a:solidFill>
              <a:srgbClr val="000000">
                <a:alpha val="62723"/>
              </a:srgbClr>
            </a:solidFill>
            <a:prstDash val="sysDot"/>
            <a:miter lim="400000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49" name="Por meio do som (sonar) o morcego percebe o ambiente, processa essas informações e consegue agir/reagir ao ambiente."/>
          <p:cNvSpPr/>
          <p:nvPr/>
        </p:nvSpPr>
        <p:spPr>
          <a:xfrm>
            <a:off x="627392" y="1788268"/>
            <a:ext cx="8123912" cy="782319"/>
          </a:xfrm>
          <a:prstGeom prst="rect">
            <a:avLst/>
          </a:prstGeom>
          <a:solidFill>
            <a:srgbClr val="FFFC79"/>
          </a:solidFill>
          <a:ln w="254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000"/>
            </a:lvl1pPr>
          </a:lstStyle>
          <a:p>
            <a:pPr/>
            <a:r>
              <a:t>Por meio do som (sonar) o morcego percebe o ambiente, processa essas informações e consegue agir/reagir ao ambiente.</a:t>
            </a:r>
          </a:p>
        </p:txBody>
      </p:sp>
      <p:sp>
        <p:nvSpPr>
          <p:cNvPr id="350" name="18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Introduçã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Introdução</a:t>
            </a:r>
          </a:p>
        </p:txBody>
      </p:sp>
      <p:sp>
        <p:nvSpPr>
          <p:cNvPr id="353" name="Como o cérebro faz tudo isso?"/>
          <p:cNvSpPr/>
          <p:nvPr/>
        </p:nvSpPr>
        <p:spPr>
          <a:xfrm>
            <a:off x="1643426" y="3097515"/>
            <a:ext cx="5857148" cy="662970"/>
          </a:xfrm>
          <a:prstGeom prst="rect">
            <a:avLst/>
          </a:prstGeom>
          <a:solidFill>
            <a:srgbClr val="FFFC79"/>
          </a:solidFill>
          <a:ln w="254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200"/>
            </a:lvl1pPr>
          </a:lstStyle>
          <a:p>
            <a:pPr/>
            <a:r>
              <a:t>Como o cérebro faz tudo isso?</a:t>
            </a:r>
          </a:p>
        </p:txBody>
      </p:sp>
      <p:sp>
        <p:nvSpPr>
          <p:cNvPr id="354" name="19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oteir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Roteiro</a:t>
            </a:r>
          </a:p>
        </p:txBody>
      </p:sp>
      <p:sp>
        <p:nvSpPr>
          <p:cNvPr id="133" name="1."/>
          <p:cNvSpPr txBox="1"/>
          <p:nvPr/>
        </p:nvSpPr>
        <p:spPr>
          <a:xfrm>
            <a:off x="1471612" y="2369221"/>
            <a:ext cx="141759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sp>
        <p:nvSpPr>
          <p:cNvPr id="134" name="1."/>
          <p:cNvSpPr txBox="1"/>
          <p:nvPr/>
        </p:nvSpPr>
        <p:spPr>
          <a:xfrm>
            <a:off x="1333500" y="2307335"/>
            <a:ext cx="154845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grpSp>
        <p:nvGrpSpPr>
          <p:cNvPr id="137" name="Group"/>
          <p:cNvGrpSpPr/>
          <p:nvPr/>
        </p:nvGrpSpPr>
        <p:grpSpPr>
          <a:xfrm>
            <a:off x="879475" y="2482940"/>
            <a:ext cx="366713" cy="373791"/>
            <a:chOff x="0" y="0"/>
            <a:chExt cx="366712" cy="373790"/>
          </a:xfrm>
        </p:grpSpPr>
        <p:sp>
          <p:nvSpPr>
            <p:cNvPr id="135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6" name="2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138" name="Redes Neurais / Inspiração / Aprendizado"/>
          <p:cNvSpPr txBox="1"/>
          <p:nvPr/>
        </p:nvSpPr>
        <p:spPr>
          <a:xfrm>
            <a:off x="1354137" y="2482940"/>
            <a:ext cx="5090055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Redes Neurais / Inspiração / Aprendizado</a:t>
            </a:r>
          </a:p>
        </p:txBody>
      </p:sp>
      <p:grpSp>
        <p:nvGrpSpPr>
          <p:cNvPr id="141" name="Group"/>
          <p:cNvGrpSpPr/>
          <p:nvPr/>
        </p:nvGrpSpPr>
        <p:grpSpPr>
          <a:xfrm>
            <a:off x="879475" y="3049587"/>
            <a:ext cx="366713" cy="373791"/>
            <a:chOff x="0" y="0"/>
            <a:chExt cx="366712" cy="373790"/>
          </a:xfrm>
        </p:grpSpPr>
        <p:sp>
          <p:nvSpPr>
            <p:cNvPr id="139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0" name="3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144" name="Group"/>
          <p:cNvGrpSpPr/>
          <p:nvPr/>
        </p:nvGrpSpPr>
        <p:grpSpPr>
          <a:xfrm>
            <a:off x="876300" y="3606347"/>
            <a:ext cx="366713" cy="373792"/>
            <a:chOff x="0" y="0"/>
            <a:chExt cx="366712" cy="373790"/>
          </a:xfrm>
        </p:grpSpPr>
        <p:sp>
          <p:nvSpPr>
            <p:cNvPr id="142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3" name="4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4</a:t>
              </a:r>
            </a:p>
          </p:txBody>
        </p:sp>
      </p:grpSp>
      <p:sp>
        <p:nvSpPr>
          <p:cNvPr id="145" name="Neurônio Artificial"/>
          <p:cNvSpPr txBox="1"/>
          <p:nvPr/>
        </p:nvSpPr>
        <p:spPr>
          <a:xfrm>
            <a:off x="1361504" y="3597050"/>
            <a:ext cx="2294815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Neurônio Artificial</a:t>
            </a:r>
          </a:p>
        </p:txBody>
      </p:sp>
      <p:sp>
        <p:nvSpPr>
          <p:cNvPr id="146" name="Introdução / Motivação"/>
          <p:cNvSpPr txBox="1"/>
          <p:nvPr/>
        </p:nvSpPr>
        <p:spPr>
          <a:xfrm>
            <a:off x="1371600" y="1920875"/>
            <a:ext cx="2868795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Introdução / Motivação</a:t>
            </a:r>
          </a:p>
        </p:txBody>
      </p:sp>
      <p:grpSp>
        <p:nvGrpSpPr>
          <p:cNvPr id="149" name="Group"/>
          <p:cNvGrpSpPr/>
          <p:nvPr/>
        </p:nvGrpSpPr>
        <p:grpSpPr>
          <a:xfrm>
            <a:off x="876300" y="1916542"/>
            <a:ext cx="366713" cy="373791"/>
            <a:chOff x="0" y="0"/>
            <a:chExt cx="366712" cy="373790"/>
          </a:xfrm>
        </p:grpSpPr>
        <p:sp>
          <p:nvSpPr>
            <p:cNvPr id="147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8" name="1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152" name="Group"/>
          <p:cNvGrpSpPr/>
          <p:nvPr/>
        </p:nvGrpSpPr>
        <p:grpSpPr>
          <a:xfrm>
            <a:off x="876300" y="4155948"/>
            <a:ext cx="366713" cy="373791"/>
            <a:chOff x="0" y="0"/>
            <a:chExt cx="366712" cy="373790"/>
          </a:xfrm>
        </p:grpSpPr>
        <p:sp>
          <p:nvSpPr>
            <p:cNvPr id="150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51" name="5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153" name="Modelagem de Redes Neurais"/>
          <p:cNvSpPr txBox="1"/>
          <p:nvPr/>
        </p:nvSpPr>
        <p:spPr>
          <a:xfrm>
            <a:off x="1368521" y="4155948"/>
            <a:ext cx="3702234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Modelagem de Redes Neurais</a:t>
            </a:r>
          </a:p>
        </p:txBody>
      </p:sp>
      <p:grpSp>
        <p:nvGrpSpPr>
          <p:cNvPr id="156" name="Group"/>
          <p:cNvGrpSpPr/>
          <p:nvPr/>
        </p:nvGrpSpPr>
        <p:grpSpPr>
          <a:xfrm>
            <a:off x="866139" y="4703635"/>
            <a:ext cx="366714" cy="373792"/>
            <a:chOff x="0" y="0"/>
            <a:chExt cx="366712" cy="373790"/>
          </a:xfrm>
        </p:grpSpPr>
        <p:sp>
          <p:nvSpPr>
            <p:cNvPr id="154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55" name="6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6</a:t>
              </a:r>
            </a:p>
          </p:txBody>
        </p:sp>
      </p:grpSp>
      <p:sp>
        <p:nvSpPr>
          <p:cNvPr id="157" name="Síntese / Próximas Aulas"/>
          <p:cNvSpPr txBox="1"/>
          <p:nvPr/>
        </p:nvSpPr>
        <p:spPr>
          <a:xfrm>
            <a:off x="1358361" y="4703635"/>
            <a:ext cx="3114362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Síntese / Próximas Aulas</a:t>
            </a:r>
          </a:p>
        </p:txBody>
      </p:sp>
      <p:grpSp>
        <p:nvGrpSpPr>
          <p:cNvPr id="160" name="Group"/>
          <p:cNvGrpSpPr/>
          <p:nvPr/>
        </p:nvGrpSpPr>
        <p:grpSpPr>
          <a:xfrm>
            <a:off x="883411" y="5262309"/>
            <a:ext cx="366714" cy="373791"/>
            <a:chOff x="0" y="0"/>
            <a:chExt cx="366712" cy="373790"/>
          </a:xfrm>
        </p:grpSpPr>
        <p:sp>
          <p:nvSpPr>
            <p:cNvPr id="158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59" name="7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7</a:t>
              </a:r>
            </a:p>
          </p:txBody>
        </p:sp>
      </p:grpSp>
      <p:sp>
        <p:nvSpPr>
          <p:cNvPr id="161" name="Referências"/>
          <p:cNvSpPr txBox="1"/>
          <p:nvPr/>
        </p:nvSpPr>
        <p:spPr>
          <a:xfrm>
            <a:off x="1375633" y="5262309"/>
            <a:ext cx="1542861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Referências</a:t>
            </a:r>
          </a:p>
        </p:txBody>
      </p:sp>
      <p:sp>
        <p:nvSpPr>
          <p:cNvPr id="162" name="2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63" name="Benefícios / Características"/>
          <p:cNvSpPr txBox="1"/>
          <p:nvPr/>
        </p:nvSpPr>
        <p:spPr>
          <a:xfrm>
            <a:off x="1356663" y="3049363"/>
            <a:ext cx="3420452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Benefícios / Características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Introduçã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Introdução</a:t>
            </a:r>
          </a:p>
        </p:txBody>
      </p:sp>
      <p:sp>
        <p:nvSpPr>
          <p:cNvPr id="357" name="Plasticidade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</a:p>
          <a:p>
            <a:pPr>
              <a:defRPr b="1"/>
            </a:pPr>
            <a:r>
              <a:t>Plasticidade</a:t>
            </a:r>
          </a:p>
          <a:p>
            <a:pPr lvl="2">
              <a:buSzPct val="60000"/>
              <a:buChar char="◻"/>
              <a:defRPr sz="2300"/>
            </a:pPr>
            <a:r>
              <a:t>Característica nata do cérebro</a:t>
            </a:r>
          </a:p>
          <a:p>
            <a:pPr lvl="2">
              <a:buSzPct val="60000"/>
              <a:buChar char="◻"/>
              <a:defRPr sz="2300"/>
            </a:pPr>
            <a:r>
              <a:t>Existe uma estrutura/habilidade para aprender com </a:t>
            </a:r>
            <a:r>
              <a:rPr b="1"/>
              <a:t>experiência</a:t>
            </a:r>
          </a:p>
          <a:p>
            <a:pPr lvl="2">
              <a:buSzPct val="60000"/>
              <a:buChar char="◻"/>
              <a:defRPr sz="2300"/>
            </a:pPr>
            <a:r>
              <a:t>Capacidade do sistema nervoso se </a:t>
            </a:r>
            <a:r>
              <a:rPr b="1"/>
              <a:t>adaptar</a:t>
            </a:r>
            <a:r>
              <a:t> ao ambiente.</a:t>
            </a:r>
          </a:p>
          <a:p>
            <a:pPr lvl="2">
              <a:buSzPct val="60000"/>
              <a:buChar char="◻"/>
            </a:pPr>
          </a:p>
          <a:p>
            <a:pPr/>
            <a:r>
              <a:t>Importante</a:t>
            </a:r>
            <a:r>
              <a:rPr b="1"/>
              <a:t>:</a:t>
            </a:r>
            <a:r>
              <a:t> </a:t>
            </a:r>
          </a:p>
          <a:p>
            <a:pPr lvl="2" marL="914400" indent="-228600">
              <a:buSzPct val="60000"/>
              <a:buChar char="◻"/>
            </a:pPr>
            <a:r>
              <a:rPr sz="2300"/>
              <a:t>Neurônios artificiais também apresentem as mesmas características dos neurônios biológicos.</a:t>
            </a:r>
          </a:p>
        </p:txBody>
      </p:sp>
      <p:sp>
        <p:nvSpPr>
          <p:cNvPr id="358" name="20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Introduçã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Introdução</a:t>
            </a:r>
          </a:p>
        </p:txBody>
      </p:sp>
      <p:sp>
        <p:nvSpPr>
          <p:cNvPr id="361" name="Aplicações reais que usam Redes Neurais Artificiais (RNAs):"/>
          <p:cNvSpPr/>
          <p:nvPr/>
        </p:nvSpPr>
        <p:spPr>
          <a:xfrm>
            <a:off x="1643426" y="2515084"/>
            <a:ext cx="5857148" cy="965201"/>
          </a:xfrm>
          <a:prstGeom prst="rect">
            <a:avLst/>
          </a:prstGeom>
          <a:solidFill>
            <a:srgbClr val="FFFC79"/>
          </a:solidFill>
          <a:ln w="254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2200"/>
            </a:pPr>
            <a:r>
              <a:rPr b="1"/>
              <a:t>Aplicações reais</a:t>
            </a:r>
            <a:r>
              <a:t> que usam Redes Neurais Artificiais (RNAs):</a:t>
            </a:r>
          </a:p>
        </p:txBody>
      </p:sp>
      <p:sp>
        <p:nvSpPr>
          <p:cNvPr id="362" name="21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Introduçã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Introdução</a:t>
            </a:r>
          </a:p>
        </p:txBody>
      </p:sp>
      <p:pic>
        <p:nvPicPr>
          <p:cNvPr id="365" name="carro_autonomo.jpg" descr="carro_autonomo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389" y="1837289"/>
            <a:ext cx="2603211" cy="1467768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Carros autônomos…"/>
          <p:cNvSpPr txBox="1"/>
          <p:nvPr/>
        </p:nvSpPr>
        <p:spPr>
          <a:xfrm>
            <a:off x="1321119" y="3418612"/>
            <a:ext cx="1753752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b="1" sz="1700"/>
            </a:pPr>
            <a:r>
              <a:t>Carros autônomos</a:t>
            </a:r>
          </a:p>
          <a:p>
            <a:pPr algn="ctr">
              <a:defRPr sz="1700"/>
            </a:pPr>
            <a:r>
              <a:t>(Tesla, …)</a:t>
            </a:r>
          </a:p>
        </p:txBody>
      </p:sp>
      <p:pic>
        <p:nvPicPr>
          <p:cNvPr id="367" name="image_recog.jpg" descr="image_recog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12664" y="1701000"/>
            <a:ext cx="2188915" cy="1544782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Reconhecimento de imagens"/>
          <p:cNvSpPr txBox="1"/>
          <p:nvPr/>
        </p:nvSpPr>
        <p:spPr>
          <a:xfrm>
            <a:off x="5193602" y="3250089"/>
            <a:ext cx="2666900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z="1700"/>
            </a:lvl1pPr>
          </a:lstStyle>
          <a:p>
            <a:pPr/>
            <a:r>
              <a:t>Reconhecimento de imagens</a:t>
            </a:r>
          </a:p>
        </p:txBody>
      </p:sp>
      <p:pic>
        <p:nvPicPr>
          <p:cNvPr id="369" name="voice.jpg" descr="voic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03150" y="4300415"/>
            <a:ext cx="2315519" cy="1544782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Processamento de Sinais…"/>
          <p:cNvSpPr txBox="1"/>
          <p:nvPr/>
        </p:nvSpPr>
        <p:spPr>
          <a:xfrm>
            <a:off x="5421860" y="5846157"/>
            <a:ext cx="2317959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b="1" sz="1700"/>
            </a:pPr>
            <a:r>
              <a:t>Processamento de Sinais</a:t>
            </a:r>
          </a:p>
          <a:p>
            <a:pPr algn="ctr">
              <a:defRPr sz="1700"/>
            </a:pPr>
            <a:r>
              <a:t>(Alexa, Siri, etc)</a:t>
            </a:r>
          </a:p>
        </p:txBody>
      </p:sp>
      <p:pic>
        <p:nvPicPr>
          <p:cNvPr id="371" name="text.png" descr="tex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50178" y="4106209"/>
            <a:ext cx="2603210" cy="1783199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Processamento de textos…"/>
          <p:cNvSpPr txBox="1"/>
          <p:nvPr/>
        </p:nvSpPr>
        <p:spPr>
          <a:xfrm>
            <a:off x="1094332" y="5878759"/>
            <a:ext cx="2314902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b="1" sz="1700"/>
            </a:pPr>
            <a:r>
              <a:t>Processamento de textos</a:t>
            </a:r>
          </a:p>
          <a:p>
            <a:pPr algn="ctr">
              <a:defRPr sz="1700"/>
            </a:pPr>
            <a:r>
              <a:t>(corretores de texto, </a:t>
            </a:r>
          </a:p>
          <a:p>
            <a:pPr algn="ctr">
              <a:defRPr sz="1700"/>
            </a:pPr>
            <a:r>
              <a:t>tradutores)</a:t>
            </a:r>
          </a:p>
        </p:txBody>
      </p:sp>
      <p:sp>
        <p:nvSpPr>
          <p:cNvPr id="373" name="22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Introduçã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Introdução</a:t>
            </a:r>
          </a:p>
        </p:txBody>
      </p:sp>
      <p:pic>
        <p:nvPicPr>
          <p:cNvPr id="376" name="fraude.jpg" descr="fraud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79406" y="4301715"/>
            <a:ext cx="1539968" cy="15399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netflix.jpeg" descr="netflix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4259" y="4563921"/>
            <a:ext cx="2271574" cy="1277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8" name="diagnostico.jpg" descr="diagnostic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80062" y="1570037"/>
            <a:ext cx="1539968" cy="17729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9" name="bioinfo.jpg" descr="bioinfo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44981" y="1703327"/>
            <a:ext cx="2820978" cy="1539968"/>
          </a:xfrm>
          <a:prstGeom prst="rect">
            <a:avLst/>
          </a:prstGeom>
          <a:ln w="12700">
            <a:miter lim="400000"/>
          </a:ln>
        </p:spPr>
      </p:pic>
      <p:sp>
        <p:nvSpPr>
          <p:cNvPr id="380" name="Sistemas para…"/>
          <p:cNvSpPr txBox="1"/>
          <p:nvPr/>
        </p:nvSpPr>
        <p:spPr>
          <a:xfrm>
            <a:off x="1014258" y="3383669"/>
            <a:ext cx="2271575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b="1" sz="1700"/>
            </a:pPr>
            <a:r>
              <a:t>Sistemas para </a:t>
            </a:r>
          </a:p>
          <a:p>
            <a:pPr algn="ctr">
              <a:defRPr b="1" sz="1700"/>
            </a:pPr>
            <a:r>
              <a:t>Diagnóstico Médico</a:t>
            </a:r>
          </a:p>
          <a:p>
            <a:pPr algn="ctr">
              <a:defRPr sz="1700"/>
            </a:pPr>
            <a:r>
              <a:t>(Clínica geral, Covid, etc)</a:t>
            </a:r>
          </a:p>
        </p:txBody>
      </p:sp>
      <p:sp>
        <p:nvSpPr>
          <p:cNvPr id="381" name="Bioinformática…"/>
          <p:cNvSpPr txBox="1"/>
          <p:nvPr/>
        </p:nvSpPr>
        <p:spPr>
          <a:xfrm>
            <a:off x="5184032" y="3383669"/>
            <a:ext cx="1942875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b="1" sz="1700"/>
            </a:pPr>
            <a:r>
              <a:t>Bioinformática</a:t>
            </a:r>
          </a:p>
          <a:p>
            <a:pPr algn="ctr">
              <a:defRPr sz="1700"/>
            </a:pPr>
            <a:r>
              <a:t>(identificar proteínas)</a:t>
            </a:r>
          </a:p>
        </p:txBody>
      </p:sp>
      <p:sp>
        <p:nvSpPr>
          <p:cNvPr id="382" name="Sistemas de recomendação…"/>
          <p:cNvSpPr txBox="1"/>
          <p:nvPr/>
        </p:nvSpPr>
        <p:spPr>
          <a:xfrm>
            <a:off x="882536" y="5861828"/>
            <a:ext cx="2535019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b="1" sz="1700"/>
            </a:pPr>
            <a:r>
              <a:t>Sistemas de recomendação</a:t>
            </a:r>
          </a:p>
          <a:p>
            <a:pPr algn="ctr">
              <a:defRPr sz="1700"/>
            </a:pPr>
            <a:r>
              <a:t>(Serviços de Streaming,</a:t>
            </a:r>
          </a:p>
          <a:p>
            <a:pPr algn="ctr">
              <a:defRPr sz="1700"/>
            </a:pPr>
            <a:r>
              <a:t>e-commerce, Ad-ons, etc)</a:t>
            </a:r>
          </a:p>
        </p:txBody>
      </p:sp>
      <p:sp>
        <p:nvSpPr>
          <p:cNvPr id="383" name="Detecção de fraudes…"/>
          <p:cNvSpPr txBox="1"/>
          <p:nvPr/>
        </p:nvSpPr>
        <p:spPr>
          <a:xfrm>
            <a:off x="5189198" y="5861828"/>
            <a:ext cx="1932544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b="1" sz="1700"/>
            </a:pPr>
            <a:r>
              <a:t>Detecção de fraudes</a:t>
            </a:r>
          </a:p>
          <a:p>
            <a:pPr algn="ctr">
              <a:defRPr sz="1700"/>
            </a:pPr>
            <a:r>
              <a:t>(clonagem de cartão,</a:t>
            </a:r>
          </a:p>
          <a:p>
            <a:pPr algn="ctr">
              <a:defRPr sz="1700"/>
            </a:pPr>
            <a:r>
              <a:t>contas indevidas …)</a:t>
            </a:r>
          </a:p>
        </p:txBody>
      </p:sp>
      <p:sp>
        <p:nvSpPr>
          <p:cNvPr id="384" name="23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Roteir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Roteiro</a:t>
            </a:r>
          </a:p>
        </p:txBody>
      </p:sp>
      <p:sp>
        <p:nvSpPr>
          <p:cNvPr id="387" name="24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88" name="1."/>
          <p:cNvSpPr txBox="1"/>
          <p:nvPr/>
        </p:nvSpPr>
        <p:spPr>
          <a:xfrm>
            <a:off x="1471612" y="2369221"/>
            <a:ext cx="141759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sp>
        <p:nvSpPr>
          <p:cNvPr id="389" name="1."/>
          <p:cNvSpPr txBox="1"/>
          <p:nvPr/>
        </p:nvSpPr>
        <p:spPr>
          <a:xfrm>
            <a:off x="1333500" y="2307335"/>
            <a:ext cx="154845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sp>
        <p:nvSpPr>
          <p:cNvPr id="390" name="1."/>
          <p:cNvSpPr txBox="1"/>
          <p:nvPr/>
        </p:nvSpPr>
        <p:spPr>
          <a:xfrm>
            <a:off x="1471612" y="2381921"/>
            <a:ext cx="141759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sp>
        <p:nvSpPr>
          <p:cNvPr id="391" name="1."/>
          <p:cNvSpPr txBox="1"/>
          <p:nvPr/>
        </p:nvSpPr>
        <p:spPr>
          <a:xfrm>
            <a:off x="1333500" y="2320035"/>
            <a:ext cx="154845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grpSp>
        <p:nvGrpSpPr>
          <p:cNvPr id="394" name="Group"/>
          <p:cNvGrpSpPr/>
          <p:nvPr/>
        </p:nvGrpSpPr>
        <p:grpSpPr>
          <a:xfrm>
            <a:off x="879475" y="3049587"/>
            <a:ext cx="366713" cy="373791"/>
            <a:chOff x="0" y="0"/>
            <a:chExt cx="366712" cy="373790"/>
          </a:xfrm>
        </p:grpSpPr>
        <p:sp>
          <p:nvSpPr>
            <p:cNvPr id="392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93" name="3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397" name="Group"/>
          <p:cNvGrpSpPr/>
          <p:nvPr/>
        </p:nvGrpSpPr>
        <p:grpSpPr>
          <a:xfrm>
            <a:off x="876300" y="3606347"/>
            <a:ext cx="366713" cy="373792"/>
            <a:chOff x="0" y="0"/>
            <a:chExt cx="366712" cy="373790"/>
          </a:xfrm>
        </p:grpSpPr>
        <p:sp>
          <p:nvSpPr>
            <p:cNvPr id="395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96" name="4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4</a:t>
              </a:r>
            </a:p>
          </p:txBody>
        </p:sp>
      </p:grpSp>
      <p:sp>
        <p:nvSpPr>
          <p:cNvPr id="398" name="Neurônio Artificial"/>
          <p:cNvSpPr txBox="1"/>
          <p:nvPr/>
        </p:nvSpPr>
        <p:spPr>
          <a:xfrm>
            <a:off x="1361504" y="3597050"/>
            <a:ext cx="2294815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Neurônio Artificial</a:t>
            </a:r>
          </a:p>
        </p:txBody>
      </p:sp>
      <p:grpSp>
        <p:nvGrpSpPr>
          <p:cNvPr id="401" name="Group"/>
          <p:cNvGrpSpPr/>
          <p:nvPr/>
        </p:nvGrpSpPr>
        <p:grpSpPr>
          <a:xfrm>
            <a:off x="876300" y="4155948"/>
            <a:ext cx="366713" cy="373791"/>
            <a:chOff x="0" y="0"/>
            <a:chExt cx="366712" cy="373790"/>
          </a:xfrm>
        </p:grpSpPr>
        <p:sp>
          <p:nvSpPr>
            <p:cNvPr id="399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00" name="5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402" name="Modelagem de Redes Neurais"/>
          <p:cNvSpPr txBox="1"/>
          <p:nvPr/>
        </p:nvSpPr>
        <p:spPr>
          <a:xfrm>
            <a:off x="1368521" y="4155948"/>
            <a:ext cx="3702234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Modelagem de Redes Neurais</a:t>
            </a:r>
          </a:p>
        </p:txBody>
      </p:sp>
      <p:sp>
        <p:nvSpPr>
          <p:cNvPr id="403" name="Síntese / Próximas Aulas"/>
          <p:cNvSpPr txBox="1"/>
          <p:nvPr/>
        </p:nvSpPr>
        <p:spPr>
          <a:xfrm>
            <a:off x="1358361" y="4703635"/>
            <a:ext cx="3114362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Síntese / Próximas Aulas</a:t>
            </a:r>
          </a:p>
        </p:txBody>
      </p:sp>
      <p:sp>
        <p:nvSpPr>
          <p:cNvPr id="404" name="Referências"/>
          <p:cNvSpPr txBox="1"/>
          <p:nvPr/>
        </p:nvSpPr>
        <p:spPr>
          <a:xfrm>
            <a:off x="1375633" y="5262309"/>
            <a:ext cx="1542861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Referências</a:t>
            </a:r>
          </a:p>
        </p:txBody>
      </p:sp>
      <p:sp>
        <p:nvSpPr>
          <p:cNvPr id="405" name="Rounded Rectangle"/>
          <p:cNvSpPr/>
          <p:nvPr/>
        </p:nvSpPr>
        <p:spPr>
          <a:xfrm>
            <a:off x="711200" y="2391614"/>
            <a:ext cx="7772400" cy="549276"/>
          </a:xfrm>
          <a:prstGeom prst="roundRect">
            <a:avLst>
              <a:gd name="adj" fmla="val 287"/>
            </a:avLst>
          </a:prstGeom>
          <a:solidFill>
            <a:srgbClr val="7ED1EC"/>
          </a:solidFill>
          <a:ln w="10000">
            <a:solidFill>
              <a:schemeClr val="accent1">
                <a:satOff val="-18607"/>
                <a:lumOff val="-14039"/>
              </a:scheme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406" name="Introdução / Motivação"/>
          <p:cNvSpPr txBox="1"/>
          <p:nvPr/>
        </p:nvSpPr>
        <p:spPr>
          <a:xfrm>
            <a:off x="1371600" y="1920875"/>
            <a:ext cx="2868795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Introdução / Motivação</a:t>
            </a:r>
          </a:p>
        </p:txBody>
      </p:sp>
      <p:grpSp>
        <p:nvGrpSpPr>
          <p:cNvPr id="409" name="Group"/>
          <p:cNvGrpSpPr/>
          <p:nvPr/>
        </p:nvGrpSpPr>
        <p:grpSpPr>
          <a:xfrm>
            <a:off x="876300" y="1916542"/>
            <a:ext cx="366713" cy="373791"/>
            <a:chOff x="0" y="0"/>
            <a:chExt cx="366712" cy="373790"/>
          </a:xfrm>
        </p:grpSpPr>
        <p:sp>
          <p:nvSpPr>
            <p:cNvPr id="407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08" name="1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412" name="Group"/>
          <p:cNvGrpSpPr/>
          <p:nvPr/>
        </p:nvGrpSpPr>
        <p:grpSpPr>
          <a:xfrm>
            <a:off x="879475" y="2482940"/>
            <a:ext cx="366713" cy="373791"/>
            <a:chOff x="0" y="0"/>
            <a:chExt cx="366712" cy="373790"/>
          </a:xfrm>
        </p:grpSpPr>
        <p:sp>
          <p:nvSpPr>
            <p:cNvPr id="410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11" name="2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415" name="Group"/>
          <p:cNvGrpSpPr/>
          <p:nvPr/>
        </p:nvGrpSpPr>
        <p:grpSpPr>
          <a:xfrm>
            <a:off x="866139" y="4703635"/>
            <a:ext cx="366714" cy="373792"/>
            <a:chOff x="0" y="0"/>
            <a:chExt cx="366712" cy="373790"/>
          </a:xfrm>
        </p:grpSpPr>
        <p:sp>
          <p:nvSpPr>
            <p:cNvPr id="413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14" name="6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6</a:t>
              </a:r>
            </a:p>
          </p:txBody>
        </p:sp>
      </p:grpSp>
      <p:grpSp>
        <p:nvGrpSpPr>
          <p:cNvPr id="418" name="Group"/>
          <p:cNvGrpSpPr/>
          <p:nvPr/>
        </p:nvGrpSpPr>
        <p:grpSpPr>
          <a:xfrm>
            <a:off x="876300" y="5262309"/>
            <a:ext cx="366713" cy="373791"/>
            <a:chOff x="0" y="0"/>
            <a:chExt cx="366712" cy="373790"/>
          </a:xfrm>
        </p:grpSpPr>
        <p:sp>
          <p:nvSpPr>
            <p:cNvPr id="416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17" name="7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7</a:t>
              </a:r>
            </a:p>
          </p:txBody>
        </p:sp>
      </p:grpSp>
      <p:sp>
        <p:nvSpPr>
          <p:cNvPr id="419" name="Redes Neurais / Inspiração / Aprendizado"/>
          <p:cNvSpPr txBox="1"/>
          <p:nvPr/>
        </p:nvSpPr>
        <p:spPr>
          <a:xfrm>
            <a:off x="1354137" y="2482639"/>
            <a:ext cx="5090055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Redes Neurais / Inspiração / Aprendizado</a:t>
            </a:r>
          </a:p>
        </p:txBody>
      </p:sp>
      <p:sp>
        <p:nvSpPr>
          <p:cNvPr id="420" name="Benefícios / Características"/>
          <p:cNvSpPr txBox="1"/>
          <p:nvPr/>
        </p:nvSpPr>
        <p:spPr>
          <a:xfrm>
            <a:off x="1356663" y="3049363"/>
            <a:ext cx="3420452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Benefícios / Características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Rede Neural Artificial (RNA)…"/>
          <p:cNvSpPr txBox="1"/>
          <p:nvPr>
            <p:ph type="body" idx="1"/>
          </p:nvPr>
        </p:nvSpPr>
        <p:spPr>
          <a:xfrm>
            <a:off x="457200" y="1600200"/>
            <a:ext cx="8229600" cy="4710012"/>
          </a:xfrm>
          <a:prstGeom prst="rect">
            <a:avLst/>
          </a:prstGeom>
        </p:spPr>
        <p:txBody>
          <a:bodyPr/>
          <a:lstStyle/>
          <a:p>
            <a:pPr>
              <a:defRPr sz="2300"/>
            </a:pPr>
          </a:p>
          <a:p>
            <a:pPr>
              <a:defRPr b="1" sz="2300"/>
            </a:pPr>
            <a:r>
              <a:t>Rede Neural Artificial (RNA)</a:t>
            </a:r>
          </a:p>
          <a:p>
            <a:pPr lvl="2" marL="1004887" indent="-319087">
              <a:buSzPct val="60000"/>
              <a:buChar char="◻"/>
              <a:defRPr sz="2300"/>
            </a:pPr>
            <a:r>
              <a:t>é um modelo computacional</a:t>
            </a:r>
          </a:p>
          <a:p>
            <a:pPr lvl="2" marL="1004887" indent="-319087">
              <a:buSzPct val="60000"/>
              <a:buChar char="◻"/>
              <a:defRPr sz="2300"/>
            </a:pPr>
            <a:r>
              <a:t>que mimetiza a forma como o cérebro realiza uma tarefa</a:t>
            </a:r>
          </a:p>
          <a:p>
            <a:pPr lvl="2" marL="1004887" indent="-319087">
              <a:buSzPct val="60000"/>
              <a:buChar char="◻"/>
              <a:defRPr sz="2300"/>
            </a:pPr>
            <a:r>
              <a:t>por meio de neurônios artificiais e algoritmos de aprendizado</a:t>
            </a:r>
          </a:p>
        </p:txBody>
      </p:sp>
      <p:sp>
        <p:nvSpPr>
          <p:cNvPr id="423" name="Redes Neurais Artificiai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Redes Neurais Artificiais</a:t>
            </a:r>
          </a:p>
        </p:txBody>
      </p:sp>
      <p:sp>
        <p:nvSpPr>
          <p:cNvPr id="424" name="25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Rede Neural Artificial (RNA)…"/>
          <p:cNvSpPr txBox="1"/>
          <p:nvPr>
            <p:ph type="body" sz="half" idx="1"/>
          </p:nvPr>
        </p:nvSpPr>
        <p:spPr>
          <a:xfrm>
            <a:off x="457200" y="1600200"/>
            <a:ext cx="8229600" cy="2463914"/>
          </a:xfrm>
          <a:prstGeom prst="rect">
            <a:avLst/>
          </a:prstGeom>
        </p:spPr>
        <p:txBody>
          <a:bodyPr/>
          <a:lstStyle/>
          <a:p>
            <a:pPr>
              <a:defRPr sz="2300"/>
            </a:pPr>
          </a:p>
          <a:p>
            <a:pPr>
              <a:defRPr b="1" sz="2300"/>
            </a:pPr>
            <a:r>
              <a:t>Rede Neural Artificial (RNA)</a:t>
            </a:r>
          </a:p>
          <a:p>
            <a:pPr lvl="2" marL="1004887" indent="-319087">
              <a:buSzPct val="60000"/>
              <a:buChar char="◻"/>
              <a:defRPr sz="2300"/>
            </a:pPr>
            <a:r>
              <a:t>é um modelo computacional</a:t>
            </a:r>
          </a:p>
          <a:p>
            <a:pPr lvl="2" marL="1004887" indent="-319087">
              <a:buSzPct val="60000"/>
              <a:buChar char="◻"/>
              <a:defRPr sz="2300"/>
            </a:pPr>
            <a:r>
              <a:t>que mimetiza a forma como o cérebro realiza uma tarefa</a:t>
            </a:r>
          </a:p>
          <a:p>
            <a:pPr lvl="2" marL="1004887" indent="-319087">
              <a:buSzPct val="60000"/>
              <a:buChar char="◻"/>
              <a:defRPr sz="2300"/>
            </a:pPr>
            <a:r>
              <a:t>por meio de neurônios artificiais e algoritmos de aprendizado</a:t>
            </a:r>
          </a:p>
        </p:txBody>
      </p:sp>
      <p:sp>
        <p:nvSpPr>
          <p:cNvPr id="427" name="Redes Neurais Artificiai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Redes Neurais Artificiais</a:t>
            </a:r>
          </a:p>
        </p:txBody>
      </p:sp>
      <p:sp>
        <p:nvSpPr>
          <p:cNvPr id="428" name="Definição: sistema de processamento massivamente paralelo e distribuído, construído com unidades de processamento simples, que tem uma propensão natural de armazenar conhecimento por meio de experiência e torná-lo disponível para uso."/>
          <p:cNvSpPr/>
          <p:nvPr/>
        </p:nvSpPr>
        <p:spPr>
          <a:xfrm>
            <a:off x="510044" y="4337710"/>
            <a:ext cx="8123912" cy="1656085"/>
          </a:xfrm>
          <a:prstGeom prst="rect">
            <a:avLst/>
          </a:prstGeom>
          <a:solidFill>
            <a:srgbClr val="FFFC79"/>
          </a:solidFill>
          <a:ln w="254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just">
              <a:defRPr sz="2300"/>
            </a:pPr>
            <a:r>
              <a:rPr b="1"/>
              <a:t>Definição</a:t>
            </a:r>
            <a:r>
              <a:t>: </a:t>
            </a:r>
            <a:r>
              <a:rPr i="1"/>
              <a:t>sistema de processamento massivamente paralelo e distribuído, construído com unidades de processamento simples, que tem uma propensão natural de armazenar conhecimento por meio de experiência e torná-lo disponível para uso.</a:t>
            </a:r>
          </a:p>
        </p:txBody>
      </p:sp>
      <p:sp>
        <p:nvSpPr>
          <p:cNvPr id="429" name="26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Redes Neurais Artificiai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Redes Neurais Artificiais</a:t>
            </a:r>
          </a:p>
        </p:txBody>
      </p:sp>
      <p:pic>
        <p:nvPicPr>
          <p:cNvPr id="432" name="redes.jpg" descr="rede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85194" y="2131059"/>
            <a:ext cx="2373612" cy="1336006"/>
          </a:xfrm>
          <a:prstGeom prst="rect">
            <a:avLst/>
          </a:prstGeom>
          <a:ln w="12700">
            <a:miter lim="400000"/>
          </a:ln>
        </p:spPr>
      </p:pic>
      <p:sp>
        <p:nvSpPr>
          <p:cNvPr id="433" name="Redes Neurais Artificiais"/>
          <p:cNvSpPr txBox="1"/>
          <p:nvPr/>
        </p:nvSpPr>
        <p:spPr>
          <a:xfrm>
            <a:off x="3478591" y="3457413"/>
            <a:ext cx="218681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700"/>
            </a:lvl1pPr>
          </a:lstStyle>
          <a:p>
            <a:pPr/>
            <a:r>
              <a:t>Redes Neurais Artificiais</a:t>
            </a:r>
          </a:p>
        </p:txBody>
      </p:sp>
      <p:sp>
        <p:nvSpPr>
          <p:cNvPr id="434" name="Processo de Aprendizado"/>
          <p:cNvSpPr/>
          <p:nvPr/>
        </p:nvSpPr>
        <p:spPr>
          <a:xfrm>
            <a:off x="1861169" y="4620134"/>
            <a:ext cx="1600223" cy="97155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Processo de Aprendizado</a:t>
            </a:r>
          </a:p>
        </p:txBody>
      </p:sp>
      <p:sp>
        <p:nvSpPr>
          <p:cNvPr id="435" name="Pesos Sinápticos"/>
          <p:cNvSpPr/>
          <p:nvPr/>
        </p:nvSpPr>
        <p:spPr>
          <a:xfrm>
            <a:off x="5647926" y="4620134"/>
            <a:ext cx="1600223" cy="97155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Pesos Sinápticos</a:t>
            </a:r>
          </a:p>
        </p:txBody>
      </p:sp>
      <p:sp>
        <p:nvSpPr>
          <p:cNvPr id="436" name="Line"/>
          <p:cNvSpPr/>
          <p:nvPr/>
        </p:nvSpPr>
        <p:spPr>
          <a:xfrm flipH="1">
            <a:off x="2561264" y="2799061"/>
            <a:ext cx="712468" cy="1"/>
          </a:xfrm>
          <a:prstGeom prst="line">
            <a:avLst/>
          </a:prstGeom>
          <a:ln w="19050">
            <a:solidFill>
              <a:srgbClr val="000000"/>
            </a:solidFill>
            <a:prstDash val="sysDot"/>
            <a:miter lim="400000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37" name="Line"/>
          <p:cNvSpPr/>
          <p:nvPr/>
        </p:nvSpPr>
        <p:spPr>
          <a:xfrm flipH="1">
            <a:off x="5857568" y="2799061"/>
            <a:ext cx="712468" cy="1"/>
          </a:xfrm>
          <a:prstGeom prst="line">
            <a:avLst/>
          </a:prstGeom>
          <a:ln w="19050">
            <a:solidFill>
              <a:srgbClr val="000000"/>
            </a:solidFill>
            <a:prstDash val="sysDot"/>
            <a:miter lim="400000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38" name="Line"/>
          <p:cNvSpPr/>
          <p:nvPr/>
        </p:nvSpPr>
        <p:spPr>
          <a:xfrm flipV="1">
            <a:off x="6563037" y="2799061"/>
            <a:ext cx="1" cy="1453838"/>
          </a:xfrm>
          <a:prstGeom prst="line">
            <a:avLst/>
          </a:prstGeom>
          <a:ln w="19050">
            <a:solidFill>
              <a:srgbClr val="000000"/>
            </a:solidFill>
            <a:prstDash val="sysDot"/>
            <a:miter lim="400000"/>
            <a:head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39" name="Line"/>
          <p:cNvSpPr/>
          <p:nvPr/>
        </p:nvSpPr>
        <p:spPr>
          <a:xfrm flipV="1">
            <a:off x="2565681" y="2799061"/>
            <a:ext cx="1" cy="1453838"/>
          </a:xfrm>
          <a:prstGeom prst="line">
            <a:avLst/>
          </a:prstGeom>
          <a:ln w="19050">
            <a:solidFill>
              <a:srgbClr val="000000"/>
            </a:solidFill>
            <a:prstDash val="sysDot"/>
            <a:miter lim="400000"/>
            <a:head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40" name="Adquirem o…"/>
          <p:cNvSpPr txBox="1"/>
          <p:nvPr/>
        </p:nvSpPr>
        <p:spPr>
          <a:xfrm>
            <a:off x="1015949" y="3141979"/>
            <a:ext cx="1235613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700"/>
            </a:pPr>
            <a:r>
              <a:t>Adquirem o </a:t>
            </a:r>
          </a:p>
          <a:p>
            <a:pPr algn="ctr">
              <a:defRPr sz="1700"/>
            </a:pPr>
            <a:r>
              <a:t>conhecimento</a:t>
            </a:r>
          </a:p>
        </p:txBody>
      </p:sp>
      <p:sp>
        <p:nvSpPr>
          <p:cNvPr id="441" name="Armazenam o…"/>
          <p:cNvSpPr txBox="1"/>
          <p:nvPr/>
        </p:nvSpPr>
        <p:spPr>
          <a:xfrm>
            <a:off x="6704715" y="3141979"/>
            <a:ext cx="1361169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700"/>
            </a:pPr>
            <a:r>
              <a:t>Armazenam o </a:t>
            </a:r>
          </a:p>
          <a:p>
            <a:pPr algn="ctr">
              <a:defRPr sz="1700"/>
            </a:pPr>
            <a:r>
              <a:t>conhecimento</a:t>
            </a:r>
          </a:p>
        </p:txBody>
      </p:sp>
      <p:sp>
        <p:nvSpPr>
          <p:cNvPr id="442" name="Rectangle"/>
          <p:cNvSpPr/>
          <p:nvPr/>
        </p:nvSpPr>
        <p:spPr>
          <a:xfrm>
            <a:off x="1678926" y="4302723"/>
            <a:ext cx="5786148" cy="1606373"/>
          </a:xfrm>
          <a:prstGeom prst="rect">
            <a:avLst/>
          </a:prstGeom>
          <a:ln w="19050">
            <a:solidFill>
              <a:srgbClr val="FF2600"/>
            </a:solidFill>
            <a:prstDash val="sysDot"/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43" name="Conhecimento"/>
          <p:cNvSpPr txBox="1"/>
          <p:nvPr/>
        </p:nvSpPr>
        <p:spPr>
          <a:xfrm>
            <a:off x="3864587" y="4939539"/>
            <a:ext cx="138014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z="1700">
                <a:solidFill>
                  <a:srgbClr val="FF2600"/>
                </a:solidFill>
              </a:defRPr>
            </a:lvl1pPr>
          </a:lstStyle>
          <a:p>
            <a:pPr/>
            <a:r>
              <a:t>Conhecimento</a:t>
            </a:r>
          </a:p>
        </p:txBody>
      </p:sp>
      <p:sp>
        <p:nvSpPr>
          <p:cNvPr id="444" name="27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Redes Neurais Artificiai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Redes Neurais Artificiais</a:t>
            </a:r>
          </a:p>
        </p:txBody>
      </p:sp>
      <p:pic>
        <p:nvPicPr>
          <p:cNvPr id="447" name="redes.jpg" descr="redes.jpg"/>
          <p:cNvPicPr>
            <a:picLocks noChangeAspect="1"/>
          </p:cNvPicPr>
          <p:nvPr/>
        </p:nvPicPr>
        <p:blipFill>
          <a:blip r:embed="rId2">
            <a:alphaModFix amt="50590"/>
            <a:extLst/>
          </a:blip>
          <a:stretch>
            <a:fillRect/>
          </a:stretch>
        </p:blipFill>
        <p:spPr>
          <a:xfrm>
            <a:off x="3385194" y="2131059"/>
            <a:ext cx="2373612" cy="1336006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Redes Neurais Artificiais"/>
          <p:cNvSpPr txBox="1"/>
          <p:nvPr/>
        </p:nvSpPr>
        <p:spPr>
          <a:xfrm>
            <a:off x="3478591" y="3457413"/>
            <a:ext cx="218681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700"/>
            </a:lvl1pPr>
          </a:lstStyle>
          <a:p>
            <a:pPr/>
            <a:r>
              <a:t>Redes Neurais Artificiais</a:t>
            </a:r>
          </a:p>
        </p:txBody>
      </p:sp>
      <p:sp>
        <p:nvSpPr>
          <p:cNvPr id="449" name="Processo de Aprendizado"/>
          <p:cNvSpPr/>
          <p:nvPr/>
        </p:nvSpPr>
        <p:spPr>
          <a:xfrm>
            <a:off x="1861169" y="4620134"/>
            <a:ext cx="1600223" cy="971551"/>
          </a:xfrm>
          <a:prstGeom prst="rect">
            <a:avLst/>
          </a:prstGeom>
          <a:solidFill>
            <a:srgbClr val="000000">
              <a:alpha val="50590"/>
            </a:srgbClr>
          </a:solidFill>
          <a:ln w="19050">
            <a:solidFill>
              <a:srgbClr val="000000">
                <a:alpha val="50590"/>
              </a:srgb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Processo de Aprendizado</a:t>
            </a:r>
          </a:p>
        </p:txBody>
      </p:sp>
      <p:sp>
        <p:nvSpPr>
          <p:cNvPr id="450" name="Pesos Sinápticos"/>
          <p:cNvSpPr/>
          <p:nvPr/>
        </p:nvSpPr>
        <p:spPr>
          <a:xfrm>
            <a:off x="5647926" y="4620134"/>
            <a:ext cx="1600223" cy="971551"/>
          </a:xfrm>
          <a:prstGeom prst="rect">
            <a:avLst/>
          </a:prstGeom>
          <a:solidFill>
            <a:srgbClr val="000000">
              <a:alpha val="50590"/>
            </a:srgbClr>
          </a:solidFill>
          <a:ln w="19050">
            <a:solidFill>
              <a:srgbClr val="000000">
                <a:alpha val="50590"/>
              </a:srgb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Pesos Sinápticos</a:t>
            </a:r>
          </a:p>
        </p:txBody>
      </p:sp>
      <p:sp>
        <p:nvSpPr>
          <p:cNvPr id="451" name="Line"/>
          <p:cNvSpPr/>
          <p:nvPr/>
        </p:nvSpPr>
        <p:spPr>
          <a:xfrm flipH="1">
            <a:off x="2561264" y="2799061"/>
            <a:ext cx="712468" cy="1"/>
          </a:xfrm>
          <a:prstGeom prst="line">
            <a:avLst/>
          </a:prstGeom>
          <a:ln w="19050">
            <a:solidFill>
              <a:srgbClr val="000000">
                <a:alpha val="50590"/>
              </a:srgbClr>
            </a:solidFill>
            <a:prstDash val="sysDot"/>
            <a:miter lim="400000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52" name="Line"/>
          <p:cNvSpPr/>
          <p:nvPr/>
        </p:nvSpPr>
        <p:spPr>
          <a:xfrm flipH="1">
            <a:off x="5857568" y="2799061"/>
            <a:ext cx="712468" cy="1"/>
          </a:xfrm>
          <a:prstGeom prst="line">
            <a:avLst/>
          </a:prstGeom>
          <a:ln w="19050">
            <a:solidFill>
              <a:srgbClr val="000000">
                <a:alpha val="50590"/>
              </a:srgbClr>
            </a:solidFill>
            <a:prstDash val="sysDot"/>
            <a:miter lim="400000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53" name="Line"/>
          <p:cNvSpPr/>
          <p:nvPr/>
        </p:nvSpPr>
        <p:spPr>
          <a:xfrm flipV="1">
            <a:off x="6563037" y="2799061"/>
            <a:ext cx="1" cy="1453838"/>
          </a:xfrm>
          <a:prstGeom prst="line">
            <a:avLst/>
          </a:prstGeom>
          <a:ln w="19050">
            <a:solidFill>
              <a:srgbClr val="000000">
                <a:alpha val="50590"/>
              </a:srgbClr>
            </a:solidFill>
            <a:prstDash val="sysDot"/>
            <a:miter lim="400000"/>
            <a:head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54" name="Line"/>
          <p:cNvSpPr/>
          <p:nvPr/>
        </p:nvSpPr>
        <p:spPr>
          <a:xfrm flipV="1">
            <a:off x="2565681" y="2799061"/>
            <a:ext cx="1" cy="1453838"/>
          </a:xfrm>
          <a:prstGeom prst="line">
            <a:avLst/>
          </a:prstGeom>
          <a:ln w="19050">
            <a:solidFill>
              <a:srgbClr val="000000">
                <a:alpha val="50590"/>
              </a:srgbClr>
            </a:solidFill>
            <a:prstDash val="sysDot"/>
            <a:miter lim="400000"/>
            <a:head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55" name="Adquirem o…"/>
          <p:cNvSpPr txBox="1"/>
          <p:nvPr/>
        </p:nvSpPr>
        <p:spPr>
          <a:xfrm>
            <a:off x="1015949" y="3141979"/>
            <a:ext cx="1235613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700"/>
            </a:pPr>
            <a:r>
              <a:t>Adquirem o </a:t>
            </a:r>
          </a:p>
          <a:p>
            <a:pPr algn="ctr">
              <a:defRPr sz="1700"/>
            </a:pPr>
            <a:r>
              <a:t>conhecimento</a:t>
            </a:r>
          </a:p>
        </p:txBody>
      </p:sp>
      <p:sp>
        <p:nvSpPr>
          <p:cNvPr id="456" name="Armazenam o…"/>
          <p:cNvSpPr txBox="1"/>
          <p:nvPr/>
        </p:nvSpPr>
        <p:spPr>
          <a:xfrm>
            <a:off x="6704715" y="3141979"/>
            <a:ext cx="1361169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700"/>
            </a:pPr>
            <a:r>
              <a:t>Armazenam o </a:t>
            </a:r>
          </a:p>
          <a:p>
            <a:pPr algn="ctr">
              <a:defRPr sz="1700"/>
            </a:pPr>
            <a:r>
              <a:t>conhecimento</a:t>
            </a:r>
          </a:p>
        </p:txBody>
      </p:sp>
      <p:sp>
        <p:nvSpPr>
          <p:cNvPr id="457" name="Rectangle"/>
          <p:cNvSpPr/>
          <p:nvPr/>
        </p:nvSpPr>
        <p:spPr>
          <a:xfrm>
            <a:off x="1678926" y="4302723"/>
            <a:ext cx="5786148" cy="1606373"/>
          </a:xfrm>
          <a:prstGeom prst="rect">
            <a:avLst/>
          </a:prstGeom>
          <a:ln w="19050">
            <a:solidFill>
              <a:srgbClr val="FF2600">
                <a:alpha val="50590"/>
              </a:srgbClr>
            </a:solidFill>
            <a:prstDash val="sysDot"/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58" name="Conhecimento"/>
          <p:cNvSpPr txBox="1"/>
          <p:nvPr/>
        </p:nvSpPr>
        <p:spPr>
          <a:xfrm>
            <a:off x="3864587" y="4939539"/>
            <a:ext cx="138014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z="1700">
                <a:solidFill>
                  <a:srgbClr val="FF2600"/>
                </a:solidFill>
              </a:defRPr>
            </a:lvl1pPr>
          </a:lstStyle>
          <a:p>
            <a:pPr/>
            <a:r>
              <a:t>Conhecimento</a:t>
            </a:r>
          </a:p>
        </p:txBody>
      </p:sp>
      <p:sp>
        <p:nvSpPr>
          <p:cNvPr id="459" name="As RNS adquirem conhecimento por meio do aprendizado e armazenam-o na forma dos pesos sinápticos (vetor/matriz de números reais)"/>
          <p:cNvSpPr/>
          <p:nvPr/>
        </p:nvSpPr>
        <p:spPr>
          <a:xfrm>
            <a:off x="1760774" y="1631063"/>
            <a:ext cx="5857148" cy="1310605"/>
          </a:xfrm>
          <a:prstGeom prst="rect">
            <a:avLst/>
          </a:prstGeom>
          <a:solidFill>
            <a:srgbClr val="FFFC79"/>
          </a:solidFill>
          <a:ln w="254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2200"/>
            </a:pPr>
            <a:r>
              <a:t>As RNS adquirem </a:t>
            </a:r>
            <a:r>
              <a:rPr b="1"/>
              <a:t>conhecimento</a:t>
            </a:r>
            <a:r>
              <a:t> por meio do a</a:t>
            </a:r>
            <a:r>
              <a:rPr b="1"/>
              <a:t>prendizado</a:t>
            </a:r>
            <a:r>
              <a:t> e armazenam-o na forma dos </a:t>
            </a:r>
            <a:r>
              <a:rPr b="1"/>
              <a:t>pesos sinápticos</a:t>
            </a:r>
            <a:r>
              <a:t> (vetor/matriz de números reais)</a:t>
            </a:r>
          </a:p>
        </p:txBody>
      </p:sp>
      <p:sp>
        <p:nvSpPr>
          <p:cNvPr id="460" name="28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RNAs: inspiração biológica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RNAs: inspiração biológica</a:t>
            </a:r>
          </a:p>
        </p:txBody>
      </p:sp>
      <p:sp>
        <p:nvSpPr>
          <p:cNvPr id="463" name="Replicar a função biológica"/>
          <p:cNvSpPr txBox="1"/>
          <p:nvPr>
            <p:ph type="body" sz="quarter" idx="1"/>
          </p:nvPr>
        </p:nvSpPr>
        <p:spPr>
          <a:xfrm>
            <a:off x="457200" y="1600200"/>
            <a:ext cx="8229600" cy="1293202"/>
          </a:xfrm>
          <a:prstGeom prst="rect">
            <a:avLst/>
          </a:prstGeom>
        </p:spPr>
        <p:txBody>
          <a:bodyPr/>
          <a:lstStyle/>
          <a:p>
            <a:pPr>
              <a:defRPr sz="2300"/>
            </a:pPr>
          </a:p>
          <a:p>
            <a:pPr>
              <a:defRPr sz="2300"/>
            </a:pPr>
            <a:r>
              <a:t>Replicar a função biológica</a:t>
            </a:r>
          </a:p>
        </p:txBody>
      </p:sp>
      <p:pic>
        <p:nvPicPr>
          <p:cNvPr id="464" name="aviao.jpg" descr="aviao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64816" y="2776860"/>
            <a:ext cx="3305187" cy="1596406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ave"/>
          <p:cNvSpPr txBox="1"/>
          <p:nvPr/>
        </p:nvSpPr>
        <p:spPr>
          <a:xfrm>
            <a:off x="1677245" y="4371063"/>
            <a:ext cx="42145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700"/>
            </a:lvl1pPr>
          </a:lstStyle>
          <a:p>
            <a:pPr/>
            <a:r>
              <a:t>ave</a:t>
            </a:r>
          </a:p>
        </p:txBody>
      </p:sp>
      <p:sp>
        <p:nvSpPr>
          <p:cNvPr id="466" name="avião"/>
          <p:cNvSpPr txBox="1"/>
          <p:nvPr/>
        </p:nvSpPr>
        <p:spPr>
          <a:xfrm>
            <a:off x="6421292" y="4430162"/>
            <a:ext cx="59223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700"/>
            </a:lvl1pPr>
          </a:lstStyle>
          <a:p>
            <a:pPr/>
            <a:r>
              <a:t>avião</a:t>
            </a:r>
          </a:p>
        </p:txBody>
      </p:sp>
      <p:pic>
        <p:nvPicPr>
          <p:cNvPr id="467" name="ave.jpg" descr="av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8693" y="2910638"/>
            <a:ext cx="1758559" cy="1445252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Line"/>
          <p:cNvSpPr/>
          <p:nvPr/>
        </p:nvSpPr>
        <p:spPr>
          <a:xfrm>
            <a:off x="3344574" y="3097510"/>
            <a:ext cx="1317522" cy="1"/>
          </a:xfrm>
          <a:prstGeom prst="line">
            <a:avLst/>
          </a:prstGeom>
          <a:ln w="1905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69" name="Line"/>
          <p:cNvSpPr/>
          <p:nvPr/>
        </p:nvSpPr>
        <p:spPr>
          <a:xfrm>
            <a:off x="3344574" y="3311811"/>
            <a:ext cx="1317522" cy="1"/>
          </a:xfrm>
          <a:prstGeom prst="line">
            <a:avLst/>
          </a:prstGeom>
          <a:ln w="1905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70" name="Line"/>
          <p:cNvSpPr/>
          <p:nvPr/>
        </p:nvSpPr>
        <p:spPr>
          <a:xfrm>
            <a:off x="3344574" y="3526112"/>
            <a:ext cx="1317522" cy="1"/>
          </a:xfrm>
          <a:prstGeom prst="line">
            <a:avLst/>
          </a:prstGeom>
          <a:ln w="1905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71" name="Line"/>
          <p:cNvSpPr/>
          <p:nvPr/>
        </p:nvSpPr>
        <p:spPr>
          <a:xfrm>
            <a:off x="3344574" y="3740413"/>
            <a:ext cx="1317522" cy="1"/>
          </a:xfrm>
          <a:prstGeom prst="line">
            <a:avLst/>
          </a:prstGeom>
          <a:ln w="1905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72" name="Line"/>
          <p:cNvSpPr/>
          <p:nvPr/>
        </p:nvSpPr>
        <p:spPr>
          <a:xfrm>
            <a:off x="3344574" y="3954715"/>
            <a:ext cx="1317522" cy="1"/>
          </a:xfrm>
          <a:prstGeom prst="line">
            <a:avLst/>
          </a:prstGeom>
          <a:ln w="1905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73" name="Line"/>
          <p:cNvSpPr/>
          <p:nvPr/>
        </p:nvSpPr>
        <p:spPr>
          <a:xfrm>
            <a:off x="3344574" y="4169016"/>
            <a:ext cx="1317522" cy="1"/>
          </a:xfrm>
          <a:prstGeom prst="line">
            <a:avLst/>
          </a:prstGeom>
          <a:ln w="1905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74" name="29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oteir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Roteiro</a:t>
            </a:r>
          </a:p>
        </p:txBody>
      </p:sp>
      <p:sp>
        <p:nvSpPr>
          <p:cNvPr id="166" name="1."/>
          <p:cNvSpPr txBox="1"/>
          <p:nvPr/>
        </p:nvSpPr>
        <p:spPr>
          <a:xfrm>
            <a:off x="1471612" y="2369221"/>
            <a:ext cx="141759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sp>
        <p:nvSpPr>
          <p:cNvPr id="167" name="1."/>
          <p:cNvSpPr txBox="1"/>
          <p:nvPr/>
        </p:nvSpPr>
        <p:spPr>
          <a:xfrm>
            <a:off x="1333500" y="2307335"/>
            <a:ext cx="154845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grpSp>
        <p:nvGrpSpPr>
          <p:cNvPr id="170" name="Group"/>
          <p:cNvGrpSpPr/>
          <p:nvPr/>
        </p:nvGrpSpPr>
        <p:grpSpPr>
          <a:xfrm>
            <a:off x="879475" y="2482940"/>
            <a:ext cx="366713" cy="373791"/>
            <a:chOff x="0" y="0"/>
            <a:chExt cx="366712" cy="373790"/>
          </a:xfrm>
        </p:grpSpPr>
        <p:sp>
          <p:nvSpPr>
            <p:cNvPr id="168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69" name="2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171" name="Redes Neurais / Inspiração / Aprendizado"/>
          <p:cNvSpPr txBox="1"/>
          <p:nvPr/>
        </p:nvSpPr>
        <p:spPr>
          <a:xfrm>
            <a:off x="1354137" y="2482940"/>
            <a:ext cx="5090055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Redes Neurais / Inspiração / Aprendizado</a:t>
            </a:r>
          </a:p>
        </p:txBody>
      </p:sp>
      <p:grpSp>
        <p:nvGrpSpPr>
          <p:cNvPr id="174" name="Group"/>
          <p:cNvGrpSpPr/>
          <p:nvPr/>
        </p:nvGrpSpPr>
        <p:grpSpPr>
          <a:xfrm>
            <a:off x="879475" y="3049587"/>
            <a:ext cx="366713" cy="373791"/>
            <a:chOff x="0" y="0"/>
            <a:chExt cx="366712" cy="373790"/>
          </a:xfrm>
        </p:grpSpPr>
        <p:sp>
          <p:nvSpPr>
            <p:cNvPr id="172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3" name="3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177" name="Group"/>
          <p:cNvGrpSpPr/>
          <p:nvPr/>
        </p:nvGrpSpPr>
        <p:grpSpPr>
          <a:xfrm>
            <a:off x="876300" y="3606347"/>
            <a:ext cx="366713" cy="373792"/>
            <a:chOff x="0" y="0"/>
            <a:chExt cx="366712" cy="373790"/>
          </a:xfrm>
        </p:grpSpPr>
        <p:sp>
          <p:nvSpPr>
            <p:cNvPr id="175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6" name="4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4</a:t>
              </a:r>
            </a:p>
          </p:txBody>
        </p:sp>
      </p:grpSp>
      <p:sp>
        <p:nvSpPr>
          <p:cNvPr id="178" name="Neurônio Artificial"/>
          <p:cNvSpPr txBox="1"/>
          <p:nvPr/>
        </p:nvSpPr>
        <p:spPr>
          <a:xfrm>
            <a:off x="1361504" y="3597050"/>
            <a:ext cx="2294815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Neurônio Artificial</a:t>
            </a:r>
          </a:p>
        </p:txBody>
      </p:sp>
      <p:grpSp>
        <p:nvGrpSpPr>
          <p:cNvPr id="181" name="Group"/>
          <p:cNvGrpSpPr/>
          <p:nvPr/>
        </p:nvGrpSpPr>
        <p:grpSpPr>
          <a:xfrm>
            <a:off x="876300" y="4155948"/>
            <a:ext cx="366713" cy="373791"/>
            <a:chOff x="0" y="0"/>
            <a:chExt cx="366712" cy="373790"/>
          </a:xfrm>
        </p:grpSpPr>
        <p:sp>
          <p:nvSpPr>
            <p:cNvPr id="179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0" name="5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182" name="Modelagem de Redes Neurais"/>
          <p:cNvSpPr txBox="1"/>
          <p:nvPr/>
        </p:nvSpPr>
        <p:spPr>
          <a:xfrm>
            <a:off x="1368521" y="4155948"/>
            <a:ext cx="3702234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Modelagem de Redes Neurais</a:t>
            </a:r>
          </a:p>
        </p:txBody>
      </p:sp>
      <p:sp>
        <p:nvSpPr>
          <p:cNvPr id="183" name="Síntese / Próximas Aulas"/>
          <p:cNvSpPr txBox="1"/>
          <p:nvPr/>
        </p:nvSpPr>
        <p:spPr>
          <a:xfrm>
            <a:off x="1358361" y="4703635"/>
            <a:ext cx="3114362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Síntese / Próximas Aulas</a:t>
            </a:r>
          </a:p>
        </p:txBody>
      </p:sp>
      <p:sp>
        <p:nvSpPr>
          <p:cNvPr id="184" name="Referências"/>
          <p:cNvSpPr txBox="1"/>
          <p:nvPr/>
        </p:nvSpPr>
        <p:spPr>
          <a:xfrm>
            <a:off x="1375633" y="5262309"/>
            <a:ext cx="1542861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Referências</a:t>
            </a:r>
          </a:p>
        </p:txBody>
      </p:sp>
      <p:sp>
        <p:nvSpPr>
          <p:cNvPr id="185" name="3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86" name="Rounded Rectangle"/>
          <p:cNvSpPr/>
          <p:nvPr/>
        </p:nvSpPr>
        <p:spPr>
          <a:xfrm>
            <a:off x="711200" y="1820114"/>
            <a:ext cx="7772400" cy="549276"/>
          </a:xfrm>
          <a:prstGeom prst="roundRect">
            <a:avLst>
              <a:gd name="adj" fmla="val 287"/>
            </a:avLst>
          </a:prstGeom>
          <a:solidFill>
            <a:srgbClr val="7ED1EC"/>
          </a:solidFill>
          <a:ln w="10000">
            <a:solidFill>
              <a:schemeClr val="accent1">
                <a:satOff val="-18607"/>
                <a:lumOff val="-14039"/>
              </a:scheme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87" name="Introdução / Motivação"/>
          <p:cNvSpPr txBox="1"/>
          <p:nvPr/>
        </p:nvSpPr>
        <p:spPr>
          <a:xfrm>
            <a:off x="1371600" y="1920875"/>
            <a:ext cx="2868795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Introdução / Motivação</a:t>
            </a:r>
          </a:p>
        </p:txBody>
      </p:sp>
      <p:grpSp>
        <p:nvGrpSpPr>
          <p:cNvPr id="190" name="Group"/>
          <p:cNvGrpSpPr/>
          <p:nvPr/>
        </p:nvGrpSpPr>
        <p:grpSpPr>
          <a:xfrm>
            <a:off x="876300" y="1916542"/>
            <a:ext cx="366713" cy="373791"/>
            <a:chOff x="0" y="0"/>
            <a:chExt cx="366712" cy="373790"/>
          </a:xfrm>
        </p:grpSpPr>
        <p:sp>
          <p:nvSpPr>
            <p:cNvPr id="188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9" name="1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191" name="Benefícios / Características"/>
          <p:cNvSpPr txBox="1"/>
          <p:nvPr/>
        </p:nvSpPr>
        <p:spPr>
          <a:xfrm>
            <a:off x="1356663" y="3049363"/>
            <a:ext cx="3420452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Benefícios / Características</a:t>
            </a:r>
          </a:p>
        </p:txBody>
      </p:sp>
      <p:grpSp>
        <p:nvGrpSpPr>
          <p:cNvPr id="194" name="Group"/>
          <p:cNvGrpSpPr/>
          <p:nvPr/>
        </p:nvGrpSpPr>
        <p:grpSpPr>
          <a:xfrm>
            <a:off x="866139" y="4703635"/>
            <a:ext cx="366714" cy="373792"/>
            <a:chOff x="0" y="0"/>
            <a:chExt cx="366712" cy="373790"/>
          </a:xfrm>
        </p:grpSpPr>
        <p:sp>
          <p:nvSpPr>
            <p:cNvPr id="192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93" name="6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6</a:t>
              </a:r>
            </a:p>
          </p:txBody>
        </p:sp>
      </p:grpSp>
      <p:grpSp>
        <p:nvGrpSpPr>
          <p:cNvPr id="197" name="Group"/>
          <p:cNvGrpSpPr/>
          <p:nvPr/>
        </p:nvGrpSpPr>
        <p:grpSpPr>
          <a:xfrm>
            <a:off x="883411" y="5262309"/>
            <a:ext cx="366714" cy="373791"/>
            <a:chOff x="0" y="0"/>
            <a:chExt cx="366712" cy="373790"/>
          </a:xfrm>
        </p:grpSpPr>
        <p:sp>
          <p:nvSpPr>
            <p:cNvPr id="195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96" name="7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7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RNAs: inspiração biológica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RNAs: inspiração biológica</a:t>
            </a:r>
          </a:p>
        </p:txBody>
      </p:sp>
      <p:sp>
        <p:nvSpPr>
          <p:cNvPr id="477" name="Replicar a função biológica"/>
          <p:cNvSpPr txBox="1"/>
          <p:nvPr>
            <p:ph type="body" sz="quarter" idx="1"/>
          </p:nvPr>
        </p:nvSpPr>
        <p:spPr>
          <a:xfrm>
            <a:off x="457200" y="1600200"/>
            <a:ext cx="8229600" cy="1293202"/>
          </a:xfrm>
          <a:prstGeom prst="rect">
            <a:avLst/>
          </a:prstGeom>
        </p:spPr>
        <p:txBody>
          <a:bodyPr/>
          <a:lstStyle/>
          <a:p>
            <a:pPr>
              <a:defRPr sz="2300"/>
            </a:pPr>
          </a:p>
          <a:p>
            <a:pPr>
              <a:defRPr sz="2300"/>
            </a:pPr>
            <a:r>
              <a:t>Replicar a função biológica</a:t>
            </a:r>
          </a:p>
        </p:txBody>
      </p:sp>
      <p:pic>
        <p:nvPicPr>
          <p:cNvPr id="478" name="aviao.jpg" descr="aviao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64816" y="2776860"/>
            <a:ext cx="3305187" cy="1596406"/>
          </a:xfrm>
          <a:prstGeom prst="rect">
            <a:avLst/>
          </a:prstGeom>
          <a:ln w="12700">
            <a:miter lim="400000"/>
          </a:ln>
        </p:spPr>
      </p:pic>
      <p:sp>
        <p:nvSpPr>
          <p:cNvPr id="479" name="ave"/>
          <p:cNvSpPr txBox="1"/>
          <p:nvPr/>
        </p:nvSpPr>
        <p:spPr>
          <a:xfrm>
            <a:off x="1677245" y="4371063"/>
            <a:ext cx="42145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700"/>
            </a:lvl1pPr>
          </a:lstStyle>
          <a:p>
            <a:pPr/>
            <a:r>
              <a:t>ave</a:t>
            </a:r>
          </a:p>
        </p:txBody>
      </p:sp>
      <p:sp>
        <p:nvSpPr>
          <p:cNvPr id="480" name="avião"/>
          <p:cNvSpPr txBox="1"/>
          <p:nvPr/>
        </p:nvSpPr>
        <p:spPr>
          <a:xfrm>
            <a:off x="6421292" y="4430162"/>
            <a:ext cx="59223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700"/>
            </a:lvl1pPr>
          </a:lstStyle>
          <a:p>
            <a:pPr/>
            <a:r>
              <a:t>avião</a:t>
            </a:r>
          </a:p>
        </p:txBody>
      </p:sp>
      <p:pic>
        <p:nvPicPr>
          <p:cNvPr id="481" name="ave.jpg" descr="av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8693" y="2910638"/>
            <a:ext cx="1758559" cy="1445252"/>
          </a:xfrm>
          <a:prstGeom prst="rect">
            <a:avLst/>
          </a:prstGeom>
          <a:ln w="12700">
            <a:miter lim="400000"/>
          </a:ln>
        </p:spPr>
      </p:pic>
      <p:sp>
        <p:nvSpPr>
          <p:cNvPr id="482" name="Line"/>
          <p:cNvSpPr/>
          <p:nvPr/>
        </p:nvSpPr>
        <p:spPr>
          <a:xfrm>
            <a:off x="3344574" y="3097510"/>
            <a:ext cx="1317522" cy="1"/>
          </a:xfrm>
          <a:prstGeom prst="line">
            <a:avLst/>
          </a:prstGeom>
          <a:ln w="1905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83" name="Line"/>
          <p:cNvSpPr/>
          <p:nvPr/>
        </p:nvSpPr>
        <p:spPr>
          <a:xfrm>
            <a:off x="3344574" y="3311811"/>
            <a:ext cx="1317522" cy="1"/>
          </a:xfrm>
          <a:prstGeom prst="line">
            <a:avLst/>
          </a:prstGeom>
          <a:ln w="1905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84" name="Line"/>
          <p:cNvSpPr/>
          <p:nvPr/>
        </p:nvSpPr>
        <p:spPr>
          <a:xfrm>
            <a:off x="3344574" y="3526112"/>
            <a:ext cx="1317522" cy="1"/>
          </a:xfrm>
          <a:prstGeom prst="line">
            <a:avLst/>
          </a:prstGeom>
          <a:ln w="1905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85" name="Line"/>
          <p:cNvSpPr/>
          <p:nvPr/>
        </p:nvSpPr>
        <p:spPr>
          <a:xfrm>
            <a:off x="3344574" y="3740413"/>
            <a:ext cx="1317522" cy="1"/>
          </a:xfrm>
          <a:prstGeom prst="line">
            <a:avLst/>
          </a:prstGeom>
          <a:ln w="1905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86" name="Line"/>
          <p:cNvSpPr/>
          <p:nvPr/>
        </p:nvSpPr>
        <p:spPr>
          <a:xfrm>
            <a:off x="3344574" y="3954715"/>
            <a:ext cx="1317522" cy="1"/>
          </a:xfrm>
          <a:prstGeom prst="line">
            <a:avLst/>
          </a:prstGeom>
          <a:ln w="1905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87" name="Line"/>
          <p:cNvSpPr/>
          <p:nvPr/>
        </p:nvSpPr>
        <p:spPr>
          <a:xfrm>
            <a:off x="3344574" y="4169016"/>
            <a:ext cx="1317522" cy="1"/>
          </a:xfrm>
          <a:prstGeom prst="line">
            <a:avLst/>
          </a:prstGeom>
          <a:ln w="1905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88" name="Frequentemente, nós seres humanos, desenvolvemos tecnologias nos inspirando em coisas da natureza."/>
          <p:cNvSpPr/>
          <p:nvPr/>
        </p:nvSpPr>
        <p:spPr>
          <a:xfrm>
            <a:off x="1643426" y="4989391"/>
            <a:ext cx="5857148" cy="965201"/>
          </a:xfrm>
          <a:prstGeom prst="rect">
            <a:avLst/>
          </a:prstGeom>
          <a:solidFill>
            <a:srgbClr val="FFFC79"/>
          </a:solidFill>
          <a:ln w="254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200"/>
            </a:lvl1pPr>
          </a:lstStyle>
          <a:p>
            <a:pPr/>
            <a:r>
              <a:t>Frequentemente, nós seres humanos, desenvolvemos tecnologias nos inspirando em coisas da natureza.</a:t>
            </a:r>
          </a:p>
        </p:txBody>
      </p:sp>
      <p:sp>
        <p:nvSpPr>
          <p:cNvPr id="489" name="30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RNAs: inspiração biológica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RNAs: inspiração biológica</a:t>
            </a:r>
          </a:p>
        </p:txBody>
      </p:sp>
      <p:sp>
        <p:nvSpPr>
          <p:cNvPr id="492" name="Replicar a função biológica"/>
          <p:cNvSpPr txBox="1"/>
          <p:nvPr>
            <p:ph type="body" sz="quarter" idx="1"/>
          </p:nvPr>
        </p:nvSpPr>
        <p:spPr>
          <a:xfrm>
            <a:off x="457200" y="1600200"/>
            <a:ext cx="8229600" cy="1293202"/>
          </a:xfrm>
          <a:prstGeom prst="rect">
            <a:avLst/>
          </a:prstGeom>
        </p:spPr>
        <p:txBody>
          <a:bodyPr/>
          <a:lstStyle/>
          <a:p>
            <a:pPr>
              <a:defRPr sz="2300"/>
            </a:pPr>
          </a:p>
          <a:p>
            <a:pPr>
              <a:defRPr sz="2300"/>
            </a:pPr>
            <a:r>
              <a:t>Replicar a função biológica</a:t>
            </a:r>
          </a:p>
        </p:txBody>
      </p:sp>
      <p:sp>
        <p:nvSpPr>
          <p:cNvPr id="493" name="Rede neural artificial"/>
          <p:cNvSpPr txBox="1"/>
          <p:nvPr/>
        </p:nvSpPr>
        <p:spPr>
          <a:xfrm>
            <a:off x="5910798" y="4798579"/>
            <a:ext cx="191040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700"/>
            </a:lvl1pPr>
          </a:lstStyle>
          <a:p>
            <a:pPr/>
            <a:r>
              <a:t>Rede neural artificial</a:t>
            </a:r>
          </a:p>
        </p:txBody>
      </p:sp>
      <p:sp>
        <p:nvSpPr>
          <p:cNvPr id="494" name="Line"/>
          <p:cNvSpPr/>
          <p:nvPr/>
        </p:nvSpPr>
        <p:spPr>
          <a:xfrm>
            <a:off x="3774469" y="3116074"/>
            <a:ext cx="1317522" cy="1"/>
          </a:xfrm>
          <a:prstGeom prst="line">
            <a:avLst/>
          </a:prstGeom>
          <a:ln w="1905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pic>
        <p:nvPicPr>
          <p:cNvPr id="495" name="sinapes.jpg" descr="sinape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6632" y="2696177"/>
            <a:ext cx="2555066" cy="1916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6" name="redes_art.gif" descr="redes_art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89937" y="2696178"/>
            <a:ext cx="3352127" cy="1916299"/>
          </a:xfrm>
          <a:prstGeom prst="rect">
            <a:avLst/>
          </a:prstGeom>
          <a:ln w="12700">
            <a:miter lim="400000"/>
          </a:ln>
        </p:spPr>
      </p:pic>
      <p:sp>
        <p:nvSpPr>
          <p:cNvPr id="497" name="Rede neural biológica"/>
          <p:cNvSpPr txBox="1"/>
          <p:nvPr/>
        </p:nvSpPr>
        <p:spPr>
          <a:xfrm>
            <a:off x="1215094" y="4798579"/>
            <a:ext cx="199147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700"/>
            </a:lvl1pPr>
          </a:lstStyle>
          <a:p>
            <a:pPr/>
            <a:r>
              <a:t>Rede neural biológica</a:t>
            </a:r>
          </a:p>
        </p:txBody>
      </p:sp>
      <p:sp>
        <p:nvSpPr>
          <p:cNvPr id="498" name="Line"/>
          <p:cNvSpPr/>
          <p:nvPr/>
        </p:nvSpPr>
        <p:spPr>
          <a:xfrm>
            <a:off x="3774469" y="3330376"/>
            <a:ext cx="1317522" cy="1"/>
          </a:xfrm>
          <a:prstGeom prst="line">
            <a:avLst/>
          </a:prstGeom>
          <a:ln w="1905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99" name="Line"/>
          <p:cNvSpPr/>
          <p:nvPr/>
        </p:nvSpPr>
        <p:spPr>
          <a:xfrm>
            <a:off x="3774469" y="3544677"/>
            <a:ext cx="1317522" cy="1"/>
          </a:xfrm>
          <a:prstGeom prst="line">
            <a:avLst/>
          </a:prstGeom>
          <a:ln w="1905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00" name="Line"/>
          <p:cNvSpPr/>
          <p:nvPr/>
        </p:nvSpPr>
        <p:spPr>
          <a:xfrm>
            <a:off x="3774469" y="3758978"/>
            <a:ext cx="1317522" cy="1"/>
          </a:xfrm>
          <a:prstGeom prst="line">
            <a:avLst/>
          </a:prstGeom>
          <a:ln w="1905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01" name="Line"/>
          <p:cNvSpPr/>
          <p:nvPr/>
        </p:nvSpPr>
        <p:spPr>
          <a:xfrm>
            <a:off x="3774469" y="3973279"/>
            <a:ext cx="1317522" cy="1"/>
          </a:xfrm>
          <a:prstGeom prst="line">
            <a:avLst/>
          </a:prstGeom>
          <a:ln w="1905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02" name="Line"/>
          <p:cNvSpPr/>
          <p:nvPr/>
        </p:nvSpPr>
        <p:spPr>
          <a:xfrm>
            <a:off x="3774469" y="4187581"/>
            <a:ext cx="1317522" cy="1"/>
          </a:xfrm>
          <a:prstGeom prst="line">
            <a:avLst/>
          </a:prstGeom>
          <a:ln w="1905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03" name="31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RNAs: inspiração biológica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RNAs: inspiração biológica</a:t>
            </a:r>
          </a:p>
        </p:txBody>
      </p:sp>
      <p:sp>
        <p:nvSpPr>
          <p:cNvPr id="506" name="Replicar a função biológica"/>
          <p:cNvSpPr txBox="1"/>
          <p:nvPr>
            <p:ph type="body" sz="quarter" idx="1"/>
          </p:nvPr>
        </p:nvSpPr>
        <p:spPr>
          <a:xfrm>
            <a:off x="457200" y="1600200"/>
            <a:ext cx="8229600" cy="1293202"/>
          </a:xfrm>
          <a:prstGeom prst="rect">
            <a:avLst/>
          </a:prstGeom>
        </p:spPr>
        <p:txBody>
          <a:bodyPr/>
          <a:lstStyle/>
          <a:p>
            <a:pPr>
              <a:defRPr sz="2300"/>
            </a:pPr>
          </a:p>
          <a:p>
            <a:pPr>
              <a:defRPr sz="2300"/>
            </a:pPr>
            <a:r>
              <a:t>Replicar a função biológica</a:t>
            </a:r>
          </a:p>
        </p:txBody>
      </p:sp>
      <p:sp>
        <p:nvSpPr>
          <p:cNvPr id="507" name="Rede neural artificial"/>
          <p:cNvSpPr txBox="1"/>
          <p:nvPr/>
        </p:nvSpPr>
        <p:spPr>
          <a:xfrm>
            <a:off x="5910798" y="4798579"/>
            <a:ext cx="191040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700"/>
            </a:lvl1pPr>
          </a:lstStyle>
          <a:p>
            <a:pPr/>
            <a:r>
              <a:t>Rede neural artificial</a:t>
            </a:r>
          </a:p>
        </p:txBody>
      </p:sp>
      <p:sp>
        <p:nvSpPr>
          <p:cNvPr id="508" name="Line"/>
          <p:cNvSpPr/>
          <p:nvPr/>
        </p:nvSpPr>
        <p:spPr>
          <a:xfrm>
            <a:off x="3774469" y="3116074"/>
            <a:ext cx="1317522" cy="1"/>
          </a:xfrm>
          <a:prstGeom prst="line">
            <a:avLst/>
          </a:prstGeom>
          <a:ln w="1905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pic>
        <p:nvPicPr>
          <p:cNvPr id="509" name="sinapes.jpg" descr="sinape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6632" y="2696177"/>
            <a:ext cx="2555066" cy="1916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0" name="redes_art.gif" descr="redes_art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89937" y="2696178"/>
            <a:ext cx="3352127" cy="1916299"/>
          </a:xfrm>
          <a:prstGeom prst="rect">
            <a:avLst/>
          </a:prstGeom>
          <a:ln w="12700">
            <a:miter lim="400000"/>
          </a:ln>
        </p:spPr>
      </p:pic>
      <p:sp>
        <p:nvSpPr>
          <p:cNvPr id="511" name="Rede neural biológica"/>
          <p:cNvSpPr txBox="1"/>
          <p:nvPr/>
        </p:nvSpPr>
        <p:spPr>
          <a:xfrm>
            <a:off x="1215094" y="4798579"/>
            <a:ext cx="199147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700"/>
            </a:lvl1pPr>
          </a:lstStyle>
          <a:p>
            <a:pPr/>
            <a:r>
              <a:t>Rede neural biológica</a:t>
            </a:r>
          </a:p>
        </p:txBody>
      </p:sp>
      <p:sp>
        <p:nvSpPr>
          <p:cNvPr id="512" name="Line"/>
          <p:cNvSpPr/>
          <p:nvPr/>
        </p:nvSpPr>
        <p:spPr>
          <a:xfrm>
            <a:off x="3774469" y="3330376"/>
            <a:ext cx="1317522" cy="1"/>
          </a:xfrm>
          <a:prstGeom prst="line">
            <a:avLst/>
          </a:prstGeom>
          <a:ln w="1905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13" name="Line"/>
          <p:cNvSpPr/>
          <p:nvPr/>
        </p:nvSpPr>
        <p:spPr>
          <a:xfrm>
            <a:off x="3774469" y="3544677"/>
            <a:ext cx="1317522" cy="1"/>
          </a:xfrm>
          <a:prstGeom prst="line">
            <a:avLst/>
          </a:prstGeom>
          <a:ln w="1905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14" name="Line"/>
          <p:cNvSpPr/>
          <p:nvPr/>
        </p:nvSpPr>
        <p:spPr>
          <a:xfrm>
            <a:off x="3774469" y="3758978"/>
            <a:ext cx="1317522" cy="1"/>
          </a:xfrm>
          <a:prstGeom prst="line">
            <a:avLst/>
          </a:prstGeom>
          <a:ln w="1905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15" name="Line"/>
          <p:cNvSpPr/>
          <p:nvPr/>
        </p:nvSpPr>
        <p:spPr>
          <a:xfrm>
            <a:off x="3774469" y="3973279"/>
            <a:ext cx="1317522" cy="1"/>
          </a:xfrm>
          <a:prstGeom prst="line">
            <a:avLst/>
          </a:prstGeom>
          <a:ln w="1905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16" name="Line"/>
          <p:cNvSpPr/>
          <p:nvPr/>
        </p:nvSpPr>
        <p:spPr>
          <a:xfrm>
            <a:off x="3774469" y="4187581"/>
            <a:ext cx="1317522" cy="1"/>
          </a:xfrm>
          <a:prstGeom prst="line">
            <a:avLst/>
          </a:prstGeom>
          <a:ln w="1905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17" name="O mesmo acontece observando o cérebro,…"/>
          <p:cNvSpPr/>
          <p:nvPr/>
        </p:nvSpPr>
        <p:spPr>
          <a:xfrm>
            <a:off x="2036562" y="5454252"/>
            <a:ext cx="5070876" cy="861841"/>
          </a:xfrm>
          <a:prstGeom prst="rect">
            <a:avLst/>
          </a:prstGeom>
          <a:solidFill>
            <a:srgbClr val="FFFC79"/>
          </a:solidFill>
          <a:ln w="254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2200"/>
            </a:pPr>
            <a:r>
              <a:t>O mesmo acontece observando o cérebro, </a:t>
            </a:r>
          </a:p>
          <a:p>
            <a:pPr algn="ctr">
              <a:defRPr sz="2200"/>
            </a:pPr>
            <a:r>
              <a:t>gerando as RNAs.</a:t>
            </a:r>
          </a:p>
        </p:txBody>
      </p:sp>
      <p:sp>
        <p:nvSpPr>
          <p:cNvPr id="518" name="32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Aprendizad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Aprendizado</a:t>
            </a:r>
          </a:p>
        </p:txBody>
      </p:sp>
      <p:sp>
        <p:nvSpPr>
          <p:cNvPr id="521" name="E como as RNAs aprendem?"/>
          <p:cNvSpPr/>
          <p:nvPr/>
        </p:nvSpPr>
        <p:spPr>
          <a:xfrm>
            <a:off x="1643426" y="2598846"/>
            <a:ext cx="5857148" cy="612497"/>
          </a:xfrm>
          <a:prstGeom prst="rect">
            <a:avLst/>
          </a:prstGeom>
          <a:solidFill>
            <a:srgbClr val="FFFC79"/>
          </a:solidFill>
          <a:ln w="254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2200"/>
            </a:pPr>
            <a:r>
              <a:t>E como as RNAs</a:t>
            </a:r>
            <a:r>
              <a:rPr b="1"/>
              <a:t> aprendem?</a:t>
            </a:r>
          </a:p>
        </p:txBody>
      </p:sp>
      <p:sp>
        <p:nvSpPr>
          <p:cNvPr id="522" name="33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Aprendizad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Aprendizado</a:t>
            </a:r>
          </a:p>
        </p:txBody>
      </p:sp>
      <p:sp>
        <p:nvSpPr>
          <p:cNvPr id="525" name="Algoritmo de Aprendizado:…"/>
          <p:cNvSpPr txBox="1"/>
          <p:nvPr>
            <p:ph type="body" idx="1"/>
          </p:nvPr>
        </p:nvSpPr>
        <p:spPr>
          <a:xfrm>
            <a:off x="457200" y="1600200"/>
            <a:ext cx="8229600" cy="3931900"/>
          </a:xfrm>
          <a:prstGeom prst="rect">
            <a:avLst/>
          </a:prstGeom>
        </p:spPr>
        <p:txBody>
          <a:bodyPr/>
          <a:lstStyle/>
          <a:p>
            <a:pPr/>
            <a:r>
              <a:t>Algoritmo de Aprendizado:</a:t>
            </a:r>
          </a:p>
          <a:p>
            <a:pPr lvl="2">
              <a:buSzPct val="60000"/>
              <a:buChar char="◻"/>
              <a:defRPr sz="2300"/>
            </a:pPr>
            <a:r>
              <a:t>cuja função é </a:t>
            </a:r>
            <a:r>
              <a:rPr b="1"/>
              <a:t>modificar os pesos sinápticos (intensidade dos sinais)</a:t>
            </a:r>
            <a:r>
              <a:t> da rede, de maneira a ajustá-los para cumprir o objetivo desejado</a:t>
            </a:r>
          </a:p>
          <a:p>
            <a:pPr/>
          </a:p>
          <a:p>
            <a:pPr>
              <a:defRPr sz="2300"/>
            </a:pPr>
            <a:r>
              <a:t>Também é possível que uma rede modifique sua própria </a:t>
            </a:r>
            <a:r>
              <a:rPr b="1"/>
              <a:t>topologia (estrutura)</a:t>
            </a:r>
            <a:r>
              <a:t> durante o aprendizado</a:t>
            </a:r>
          </a:p>
          <a:p>
            <a:pPr lvl="2">
              <a:buSzPct val="60000"/>
              <a:buChar char="◻"/>
              <a:defRPr sz="2300"/>
            </a:pPr>
            <a:r>
              <a:t>quando células morrem, novas conexões são criadas</a:t>
            </a:r>
          </a:p>
          <a:p>
            <a:pPr lvl="2" marL="1004887" indent="-319087">
              <a:buSzPct val="60000"/>
              <a:buChar char="◻"/>
              <a:defRPr sz="2300"/>
            </a:pPr>
            <a:r>
              <a:t>Exemplo: pessoas q sofrem lesões graves, mas reaprendem a executar algumas tarefas</a:t>
            </a:r>
          </a:p>
        </p:txBody>
      </p:sp>
      <p:sp>
        <p:nvSpPr>
          <p:cNvPr id="526" name="34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Roteir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Roteiro</a:t>
            </a:r>
          </a:p>
        </p:txBody>
      </p:sp>
      <p:sp>
        <p:nvSpPr>
          <p:cNvPr id="529" name="35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30" name="1."/>
          <p:cNvSpPr txBox="1"/>
          <p:nvPr/>
        </p:nvSpPr>
        <p:spPr>
          <a:xfrm>
            <a:off x="1471612" y="2369221"/>
            <a:ext cx="141759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sp>
        <p:nvSpPr>
          <p:cNvPr id="531" name="1."/>
          <p:cNvSpPr txBox="1"/>
          <p:nvPr/>
        </p:nvSpPr>
        <p:spPr>
          <a:xfrm>
            <a:off x="1333500" y="2307335"/>
            <a:ext cx="154845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sp>
        <p:nvSpPr>
          <p:cNvPr id="532" name="1."/>
          <p:cNvSpPr txBox="1"/>
          <p:nvPr/>
        </p:nvSpPr>
        <p:spPr>
          <a:xfrm>
            <a:off x="1471612" y="2381921"/>
            <a:ext cx="141759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sp>
        <p:nvSpPr>
          <p:cNvPr id="533" name="1."/>
          <p:cNvSpPr txBox="1"/>
          <p:nvPr/>
        </p:nvSpPr>
        <p:spPr>
          <a:xfrm>
            <a:off x="1333500" y="2320035"/>
            <a:ext cx="154845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grpSp>
        <p:nvGrpSpPr>
          <p:cNvPr id="536" name="Group"/>
          <p:cNvGrpSpPr/>
          <p:nvPr/>
        </p:nvGrpSpPr>
        <p:grpSpPr>
          <a:xfrm>
            <a:off x="876300" y="3606347"/>
            <a:ext cx="366713" cy="373792"/>
            <a:chOff x="0" y="0"/>
            <a:chExt cx="366712" cy="373790"/>
          </a:xfrm>
        </p:grpSpPr>
        <p:sp>
          <p:nvSpPr>
            <p:cNvPr id="534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35" name="4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4</a:t>
              </a:r>
            </a:p>
          </p:txBody>
        </p:sp>
      </p:grpSp>
      <p:sp>
        <p:nvSpPr>
          <p:cNvPr id="537" name="Neurônio Artificial"/>
          <p:cNvSpPr txBox="1"/>
          <p:nvPr/>
        </p:nvSpPr>
        <p:spPr>
          <a:xfrm>
            <a:off x="1361504" y="3597050"/>
            <a:ext cx="2294815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Neurônio Artificial</a:t>
            </a:r>
          </a:p>
        </p:txBody>
      </p:sp>
      <p:grpSp>
        <p:nvGrpSpPr>
          <p:cNvPr id="540" name="Group"/>
          <p:cNvGrpSpPr/>
          <p:nvPr/>
        </p:nvGrpSpPr>
        <p:grpSpPr>
          <a:xfrm>
            <a:off x="876300" y="4155948"/>
            <a:ext cx="366713" cy="373791"/>
            <a:chOff x="0" y="0"/>
            <a:chExt cx="366712" cy="373790"/>
          </a:xfrm>
        </p:grpSpPr>
        <p:sp>
          <p:nvSpPr>
            <p:cNvPr id="538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39" name="5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541" name="Modelagem de Redes Neurais"/>
          <p:cNvSpPr txBox="1"/>
          <p:nvPr/>
        </p:nvSpPr>
        <p:spPr>
          <a:xfrm>
            <a:off x="1368521" y="4155948"/>
            <a:ext cx="3702234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Modelagem de Redes Neurais</a:t>
            </a:r>
          </a:p>
        </p:txBody>
      </p:sp>
      <p:sp>
        <p:nvSpPr>
          <p:cNvPr id="542" name="Síntese / Próximas Aulas"/>
          <p:cNvSpPr txBox="1"/>
          <p:nvPr/>
        </p:nvSpPr>
        <p:spPr>
          <a:xfrm>
            <a:off x="1358361" y="4703635"/>
            <a:ext cx="3114362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Síntese / Próximas Aulas</a:t>
            </a:r>
          </a:p>
        </p:txBody>
      </p:sp>
      <p:sp>
        <p:nvSpPr>
          <p:cNvPr id="543" name="Referências"/>
          <p:cNvSpPr txBox="1"/>
          <p:nvPr/>
        </p:nvSpPr>
        <p:spPr>
          <a:xfrm>
            <a:off x="1375633" y="5262309"/>
            <a:ext cx="1542861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Referências</a:t>
            </a:r>
          </a:p>
        </p:txBody>
      </p:sp>
      <p:sp>
        <p:nvSpPr>
          <p:cNvPr id="544" name="Rounded Rectangle"/>
          <p:cNvSpPr/>
          <p:nvPr/>
        </p:nvSpPr>
        <p:spPr>
          <a:xfrm>
            <a:off x="711200" y="2950414"/>
            <a:ext cx="7772400" cy="549276"/>
          </a:xfrm>
          <a:prstGeom prst="roundRect">
            <a:avLst>
              <a:gd name="adj" fmla="val 287"/>
            </a:avLst>
          </a:prstGeom>
          <a:solidFill>
            <a:srgbClr val="7ED1EC"/>
          </a:solidFill>
          <a:ln w="10000">
            <a:solidFill>
              <a:schemeClr val="accent1">
                <a:satOff val="-18607"/>
                <a:lumOff val="-14039"/>
              </a:scheme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545" name="Introdução / Motivação"/>
          <p:cNvSpPr txBox="1"/>
          <p:nvPr/>
        </p:nvSpPr>
        <p:spPr>
          <a:xfrm>
            <a:off x="1371600" y="1920875"/>
            <a:ext cx="2868795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Introdução / Motivação</a:t>
            </a:r>
          </a:p>
        </p:txBody>
      </p:sp>
      <p:grpSp>
        <p:nvGrpSpPr>
          <p:cNvPr id="548" name="Group"/>
          <p:cNvGrpSpPr/>
          <p:nvPr/>
        </p:nvGrpSpPr>
        <p:grpSpPr>
          <a:xfrm>
            <a:off x="876300" y="1916542"/>
            <a:ext cx="366713" cy="373791"/>
            <a:chOff x="0" y="0"/>
            <a:chExt cx="366712" cy="373790"/>
          </a:xfrm>
        </p:grpSpPr>
        <p:sp>
          <p:nvSpPr>
            <p:cNvPr id="546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47" name="1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551" name="Group"/>
          <p:cNvGrpSpPr/>
          <p:nvPr/>
        </p:nvGrpSpPr>
        <p:grpSpPr>
          <a:xfrm>
            <a:off x="879475" y="2482940"/>
            <a:ext cx="366713" cy="373791"/>
            <a:chOff x="0" y="0"/>
            <a:chExt cx="366712" cy="373790"/>
          </a:xfrm>
        </p:grpSpPr>
        <p:sp>
          <p:nvSpPr>
            <p:cNvPr id="549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50" name="2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554" name="Group"/>
          <p:cNvGrpSpPr/>
          <p:nvPr/>
        </p:nvGrpSpPr>
        <p:grpSpPr>
          <a:xfrm>
            <a:off x="879475" y="3049587"/>
            <a:ext cx="366713" cy="373791"/>
            <a:chOff x="0" y="0"/>
            <a:chExt cx="366712" cy="373790"/>
          </a:xfrm>
        </p:grpSpPr>
        <p:sp>
          <p:nvSpPr>
            <p:cNvPr id="552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53" name="3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555" name="Benefícios / Características"/>
          <p:cNvSpPr txBox="1"/>
          <p:nvPr/>
        </p:nvSpPr>
        <p:spPr>
          <a:xfrm>
            <a:off x="1356663" y="3049363"/>
            <a:ext cx="3420452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Benefícios / Características</a:t>
            </a:r>
          </a:p>
        </p:txBody>
      </p:sp>
      <p:grpSp>
        <p:nvGrpSpPr>
          <p:cNvPr id="558" name="Group"/>
          <p:cNvGrpSpPr/>
          <p:nvPr/>
        </p:nvGrpSpPr>
        <p:grpSpPr>
          <a:xfrm>
            <a:off x="866139" y="4703635"/>
            <a:ext cx="366714" cy="373792"/>
            <a:chOff x="0" y="0"/>
            <a:chExt cx="366712" cy="373790"/>
          </a:xfrm>
        </p:grpSpPr>
        <p:sp>
          <p:nvSpPr>
            <p:cNvPr id="556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57" name="6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6</a:t>
              </a:r>
            </a:p>
          </p:txBody>
        </p:sp>
      </p:grpSp>
      <p:grpSp>
        <p:nvGrpSpPr>
          <p:cNvPr id="561" name="Group"/>
          <p:cNvGrpSpPr/>
          <p:nvPr/>
        </p:nvGrpSpPr>
        <p:grpSpPr>
          <a:xfrm>
            <a:off x="876300" y="5262309"/>
            <a:ext cx="366713" cy="373791"/>
            <a:chOff x="0" y="0"/>
            <a:chExt cx="366712" cy="373790"/>
          </a:xfrm>
        </p:grpSpPr>
        <p:sp>
          <p:nvSpPr>
            <p:cNvPr id="559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60" name="7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7</a:t>
              </a:r>
            </a:p>
          </p:txBody>
        </p:sp>
      </p:grpSp>
      <p:sp>
        <p:nvSpPr>
          <p:cNvPr id="562" name="Redes Neurais / Inspiração / Aprendizado"/>
          <p:cNvSpPr txBox="1"/>
          <p:nvPr/>
        </p:nvSpPr>
        <p:spPr>
          <a:xfrm>
            <a:off x="1354137" y="2482639"/>
            <a:ext cx="5090055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Redes Neurais / Inspiração / Aprendizado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Benefícios/Característica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Benefícios/Características</a:t>
            </a:r>
          </a:p>
        </p:txBody>
      </p:sp>
      <p:pic>
        <p:nvPicPr>
          <p:cNvPr id="565" name="beneficios.jpeg" descr="beneficios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4996" y="2992768"/>
            <a:ext cx="1561724" cy="1561724"/>
          </a:xfrm>
          <a:prstGeom prst="rect">
            <a:avLst/>
          </a:prstGeom>
          <a:ln w="12700">
            <a:miter lim="400000"/>
          </a:ln>
        </p:spPr>
      </p:pic>
      <p:sp>
        <p:nvSpPr>
          <p:cNvPr id="566" name="Generalização"/>
          <p:cNvSpPr/>
          <p:nvPr/>
        </p:nvSpPr>
        <p:spPr>
          <a:xfrm>
            <a:off x="856057" y="2060558"/>
            <a:ext cx="1600222" cy="574793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Generalização</a:t>
            </a:r>
          </a:p>
        </p:txBody>
      </p:sp>
      <p:sp>
        <p:nvSpPr>
          <p:cNvPr id="567" name="Não…"/>
          <p:cNvSpPr/>
          <p:nvPr/>
        </p:nvSpPr>
        <p:spPr>
          <a:xfrm>
            <a:off x="856057" y="3486234"/>
            <a:ext cx="1600222" cy="574792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Não</a:t>
            </a:r>
          </a:p>
          <a:p>
            <a:pPr algn="ctr">
              <a:defRPr>
                <a:solidFill>
                  <a:srgbClr val="FFFFFF"/>
                </a:solidFill>
              </a:defRPr>
            </a:pPr>
            <a:r>
              <a:t>linearidade</a:t>
            </a:r>
          </a:p>
        </p:txBody>
      </p:sp>
      <p:sp>
        <p:nvSpPr>
          <p:cNvPr id="568" name="Mapeamento…"/>
          <p:cNvSpPr/>
          <p:nvPr/>
        </p:nvSpPr>
        <p:spPr>
          <a:xfrm>
            <a:off x="856057" y="4851239"/>
            <a:ext cx="1600222" cy="574793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Mapeamento</a:t>
            </a:r>
          </a:p>
          <a:p>
            <a:pPr algn="ctr">
              <a:defRPr>
                <a:solidFill>
                  <a:srgbClr val="FFFFFF"/>
                </a:solidFill>
              </a:defRPr>
            </a:pPr>
            <a:r>
              <a:t>Entrada-Saída</a:t>
            </a:r>
          </a:p>
        </p:txBody>
      </p:sp>
      <p:sp>
        <p:nvSpPr>
          <p:cNvPr id="569" name="Adaptabilidade"/>
          <p:cNvSpPr/>
          <p:nvPr/>
        </p:nvSpPr>
        <p:spPr>
          <a:xfrm>
            <a:off x="6375437" y="2060558"/>
            <a:ext cx="1600223" cy="574793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Adaptabilidade</a:t>
            </a:r>
          </a:p>
        </p:txBody>
      </p:sp>
      <p:sp>
        <p:nvSpPr>
          <p:cNvPr id="570" name="Informação…"/>
          <p:cNvSpPr/>
          <p:nvPr/>
        </p:nvSpPr>
        <p:spPr>
          <a:xfrm>
            <a:off x="6375437" y="3486234"/>
            <a:ext cx="1600223" cy="574792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Informação </a:t>
            </a:r>
          </a:p>
          <a:p>
            <a:pPr algn="ctr">
              <a:defRPr>
                <a:solidFill>
                  <a:srgbClr val="FFFFFF"/>
                </a:solidFill>
              </a:defRPr>
            </a:pPr>
            <a:r>
              <a:t>contextual</a:t>
            </a:r>
          </a:p>
        </p:txBody>
      </p:sp>
      <p:sp>
        <p:nvSpPr>
          <p:cNvPr id="571" name="Tendência a…"/>
          <p:cNvSpPr/>
          <p:nvPr/>
        </p:nvSpPr>
        <p:spPr>
          <a:xfrm>
            <a:off x="6375437" y="4851239"/>
            <a:ext cx="1600223" cy="574793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Tendência a</a:t>
            </a:r>
          </a:p>
          <a:p>
            <a:pPr algn="ctr">
              <a:defRPr>
                <a:solidFill>
                  <a:srgbClr val="FFFFFF"/>
                </a:solidFill>
              </a:defRPr>
            </a:pPr>
            <a:r>
              <a:t>falhas</a:t>
            </a:r>
          </a:p>
        </p:txBody>
      </p:sp>
      <p:sp>
        <p:nvSpPr>
          <p:cNvPr id="572" name="Usuário/…"/>
          <p:cNvSpPr txBox="1"/>
          <p:nvPr/>
        </p:nvSpPr>
        <p:spPr>
          <a:xfrm>
            <a:off x="3850867" y="4649292"/>
            <a:ext cx="1129982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700"/>
            </a:pPr>
            <a:r>
              <a:t>Usuário/</a:t>
            </a:r>
          </a:p>
          <a:p>
            <a:pPr algn="ctr">
              <a:defRPr sz="1700"/>
            </a:pPr>
            <a:r>
              <a:t>Pesquisador</a:t>
            </a:r>
          </a:p>
        </p:txBody>
      </p:sp>
      <p:sp>
        <p:nvSpPr>
          <p:cNvPr id="573" name="Line"/>
          <p:cNvSpPr/>
          <p:nvPr/>
        </p:nvSpPr>
        <p:spPr>
          <a:xfrm>
            <a:off x="2712438" y="3773629"/>
            <a:ext cx="675925" cy="1"/>
          </a:xfrm>
          <a:prstGeom prst="line">
            <a:avLst/>
          </a:prstGeom>
          <a:ln w="19050">
            <a:solidFill>
              <a:srgbClr val="000000"/>
            </a:solidFill>
            <a:prstDash val="sysDot"/>
            <a:miter lim="400000"/>
            <a:head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74" name="Line"/>
          <p:cNvSpPr/>
          <p:nvPr/>
        </p:nvSpPr>
        <p:spPr>
          <a:xfrm>
            <a:off x="5443354" y="3773629"/>
            <a:ext cx="675925" cy="1"/>
          </a:xfrm>
          <a:prstGeom prst="line">
            <a:avLst/>
          </a:prstGeom>
          <a:ln w="1905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75" name="Line"/>
          <p:cNvSpPr/>
          <p:nvPr/>
        </p:nvSpPr>
        <p:spPr>
          <a:xfrm>
            <a:off x="2578069" y="2313418"/>
            <a:ext cx="802376" cy="1197352"/>
          </a:xfrm>
          <a:prstGeom prst="line">
            <a:avLst/>
          </a:prstGeom>
          <a:ln w="19050">
            <a:solidFill>
              <a:srgbClr val="000000"/>
            </a:solidFill>
            <a:prstDash val="sysDot"/>
            <a:miter lim="400000"/>
            <a:head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76" name="Line"/>
          <p:cNvSpPr/>
          <p:nvPr/>
        </p:nvSpPr>
        <p:spPr>
          <a:xfrm flipH="1">
            <a:off x="5451614" y="2217315"/>
            <a:ext cx="706706" cy="1239676"/>
          </a:xfrm>
          <a:prstGeom prst="line">
            <a:avLst/>
          </a:prstGeom>
          <a:ln w="19050">
            <a:solidFill>
              <a:srgbClr val="000000"/>
            </a:solidFill>
            <a:prstDash val="sysDot"/>
            <a:miter lim="400000"/>
            <a:head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77" name="Line"/>
          <p:cNvSpPr/>
          <p:nvPr/>
        </p:nvSpPr>
        <p:spPr>
          <a:xfrm flipH="1" flipV="1">
            <a:off x="5410667" y="4090727"/>
            <a:ext cx="787890" cy="1071196"/>
          </a:xfrm>
          <a:prstGeom prst="line">
            <a:avLst/>
          </a:prstGeom>
          <a:ln w="19050">
            <a:solidFill>
              <a:srgbClr val="000000"/>
            </a:solidFill>
            <a:prstDash val="sysDot"/>
            <a:miter lim="400000"/>
            <a:head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78" name="Line"/>
          <p:cNvSpPr/>
          <p:nvPr/>
        </p:nvSpPr>
        <p:spPr>
          <a:xfrm flipV="1">
            <a:off x="2718244" y="4090727"/>
            <a:ext cx="656292" cy="1070690"/>
          </a:xfrm>
          <a:prstGeom prst="line">
            <a:avLst/>
          </a:prstGeom>
          <a:ln w="19050">
            <a:solidFill>
              <a:srgbClr val="000000"/>
            </a:solidFill>
            <a:prstDash val="sysDot"/>
            <a:miter lim="400000"/>
            <a:head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79" name="36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beneficios.jpeg" descr="beneficios.jpeg"/>
          <p:cNvPicPr>
            <a:picLocks noChangeAspect="1"/>
          </p:cNvPicPr>
          <p:nvPr/>
        </p:nvPicPr>
        <p:blipFill>
          <a:blip r:embed="rId2">
            <a:alphaModFix amt="39919"/>
            <a:extLst/>
          </a:blip>
          <a:stretch>
            <a:fillRect/>
          </a:stretch>
        </p:blipFill>
        <p:spPr>
          <a:xfrm>
            <a:off x="3634996" y="2992768"/>
            <a:ext cx="1561724" cy="1561724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Generalização"/>
          <p:cNvSpPr/>
          <p:nvPr/>
        </p:nvSpPr>
        <p:spPr>
          <a:xfrm>
            <a:off x="856057" y="2060558"/>
            <a:ext cx="1600222" cy="574793"/>
          </a:xfrm>
          <a:prstGeom prst="rect">
            <a:avLst/>
          </a:prstGeom>
          <a:solidFill>
            <a:srgbClr val="FF2600"/>
          </a:solidFill>
          <a:ln w="19050">
            <a:solidFill>
              <a:srgbClr val="FF2600"/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Generalização</a:t>
            </a:r>
          </a:p>
        </p:txBody>
      </p:sp>
      <p:sp>
        <p:nvSpPr>
          <p:cNvPr id="583" name="Não…"/>
          <p:cNvSpPr/>
          <p:nvPr/>
        </p:nvSpPr>
        <p:spPr>
          <a:xfrm>
            <a:off x="856057" y="3486234"/>
            <a:ext cx="1600222" cy="574792"/>
          </a:xfrm>
          <a:prstGeom prst="rect">
            <a:avLst/>
          </a:prstGeom>
          <a:solidFill>
            <a:srgbClr val="000000">
              <a:alpha val="39919"/>
            </a:srgbClr>
          </a:solidFill>
          <a:ln w="19050">
            <a:solidFill>
              <a:srgbClr val="000000">
                <a:alpha val="39919"/>
              </a:srgb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Não</a:t>
            </a:r>
          </a:p>
          <a:p>
            <a:pPr algn="ctr">
              <a:defRPr>
                <a:solidFill>
                  <a:srgbClr val="FFFFFF"/>
                </a:solidFill>
              </a:defRPr>
            </a:pPr>
            <a:r>
              <a:t>linearidade</a:t>
            </a:r>
          </a:p>
        </p:txBody>
      </p:sp>
      <p:sp>
        <p:nvSpPr>
          <p:cNvPr id="584" name="Mapeamento…"/>
          <p:cNvSpPr/>
          <p:nvPr/>
        </p:nvSpPr>
        <p:spPr>
          <a:xfrm>
            <a:off x="856057" y="4851239"/>
            <a:ext cx="1600222" cy="574793"/>
          </a:xfrm>
          <a:prstGeom prst="rect">
            <a:avLst/>
          </a:prstGeom>
          <a:solidFill>
            <a:srgbClr val="000000">
              <a:alpha val="39919"/>
            </a:srgbClr>
          </a:solidFill>
          <a:ln w="19050">
            <a:solidFill>
              <a:srgbClr val="000000">
                <a:alpha val="39919"/>
              </a:srgb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Mapeamento</a:t>
            </a:r>
          </a:p>
          <a:p>
            <a:pPr algn="ctr">
              <a:defRPr>
                <a:solidFill>
                  <a:srgbClr val="FFFFFF"/>
                </a:solidFill>
              </a:defRPr>
            </a:pPr>
            <a:r>
              <a:t>Entrada-Saída</a:t>
            </a:r>
          </a:p>
        </p:txBody>
      </p:sp>
      <p:sp>
        <p:nvSpPr>
          <p:cNvPr id="585" name="Adaptabilidade"/>
          <p:cNvSpPr/>
          <p:nvPr/>
        </p:nvSpPr>
        <p:spPr>
          <a:xfrm>
            <a:off x="6375437" y="2060558"/>
            <a:ext cx="1600223" cy="574793"/>
          </a:xfrm>
          <a:prstGeom prst="rect">
            <a:avLst/>
          </a:prstGeom>
          <a:solidFill>
            <a:srgbClr val="000000">
              <a:alpha val="39919"/>
            </a:srgbClr>
          </a:solidFill>
          <a:ln w="19050">
            <a:solidFill>
              <a:srgbClr val="000000">
                <a:alpha val="39919"/>
              </a:srgb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Adaptabilidade</a:t>
            </a:r>
          </a:p>
        </p:txBody>
      </p:sp>
      <p:sp>
        <p:nvSpPr>
          <p:cNvPr id="586" name="Informação…"/>
          <p:cNvSpPr/>
          <p:nvPr/>
        </p:nvSpPr>
        <p:spPr>
          <a:xfrm>
            <a:off x="6375437" y="3486234"/>
            <a:ext cx="1600223" cy="574792"/>
          </a:xfrm>
          <a:prstGeom prst="rect">
            <a:avLst/>
          </a:prstGeom>
          <a:solidFill>
            <a:srgbClr val="000000">
              <a:alpha val="39919"/>
            </a:srgbClr>
          </a:solidFill>
          <a:ln w="19050">
            <a:solidFill>
              <a:srgbClr val="000000">
                <a:alpha val="39919"/>
              </a:srgb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Informação </a:t>
            </a:r>
          </a:p>
          <a:p>
            <a:pPr algn="ctr">
              <a:defRPr>
                <a:solidFill>
                  <a:srgbClr val="FFFFFF"/>
                </a:solidFill>
              </a:defRPr>
            </a:pPr>
            <a:r>
              <a:t>contextual</a:t>
            </a:r>
          </a:p>
        </p:txBody>
      </p:sp>
      <p:sp>
        <p:nvSpPr>
          <p:cNvPr id="587" name="Tendência a…"/>
          <p:cNvSpPr/>
          <p:nvPr/>
        </p:nvSpPr>
        <p:spPr>
          <a:xfrm>
            <a:off x="6375437" y="4851239"/>
            <a:ext cx="1600223" cy="574793"/>
          </a:xfrm>
          <a:prstGeom prst="rect">
            <a:avLst/>
          </a:prstGeom>
          <a:solidFill>
            <a:srgbClr val="000000">
              <a:alpha val="39919"/>
            </a:srgbClr>
          </a:solidFill>
          <a:ln w="19050">
            <a:solidFill>
              <a:srgbClr val="000000">
                <a:alpha val="39919"/>
              </a:srgb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Tendência a</a:t>
            </a:r>
          </a:p>
          <a:p>
            <a:pPr algn="ctr">
              <a:defRPr>
                <a:solidFill>
                  <a:srgbClr val="FFFFFF"/>
                </a:solidFill>
              </a:defRPr>
            </a:pPr>
            <a:r>
              <a:t>falhas</a:t>
            </a:r>
          </a:p>
        </p:txBody>
      </p:sp>
      <p:sp>
        <p:nvSpPr>
          <p:cNvPr id="588" name="Usuário/…"/>
          <p:cNvSpPr txBox="1"/>
          <p:nvPr/>
        </p:nvSpPr>
        <p:spPr>
          <a:xfrm>
            <a:off x="3850867" y="4649292"/>
            <a:ext cx="1129982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700"/>
            </a:pPr>
            <a:r>
              <a:t>Usuário/</a:t>
            </a:r>
          </a:p>
          <a:p>
            <a:pPr algn="ctr">
              <a:defRPr sz="1700"/>
            </a:pPr>
            <a:r>
              <a:t>Pesquisador</a:t>
            </a:r>
          </a:p>
        </p:txBody>
      </p:sp>
      <p:sp>
        <p:nvSpPr>
          <p:cNvPr id="589" name="Line"/>
          <p:cNvSpPr/>
          <p:nvPr/>
        </p:nvSpPr>
        <p:spPr>
          <a:xfrm>
            <a:off x="2712438" y="3773629"/>
            <a:ext cx="675925" cy="1"/>
          </a:xfrm>
          <a:prstGeom prst="line">
            <a:avLst/>
          </a:prstGeom>
          <a:ln w="19050">
            <a:solidFill>
              <a:srgbClr val="000000">
                <a:alpha val="39919"/>
              </a:srgbClr>
            </a:solidFill>
            <a:prstDash val="sysDot"/>
            <a:miter lim="400000"/>
            <a:head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90" name="Line"/>
          <p:cNvSpPr/>
          <p:nvPr/>
        </p:nvSpPr>
        <p:spPr>
          <a:xfrm>
            <a:off x="5443354" y="3773629"/>
            <a:ext cx="675925" cy="1"/>
          </a:xfrm>
          <a:prstGeom prst="line">
            <a:avLst/>
          </a:prstGeom>
          <a:ln w="19050">
            <a:solidFill>
              <a:srgbClr val="000000">
                <a:alpha val="39919"/>
              </a:srgbClr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91" name="Line"/>
          <p:cNvSpPr/>
          <p:nvPr/>
        </p:nvSpPr>
        <p:spPr>
          <a:xfrm>
            <a:off x="2578069" y="2313418"/>
            <a:ext cx="802376" cy="1197352"/>
          </a:xfrm>
          <a:prstGeom prst="line">
            <a:avLst/>
          </a:prstGeom>
          <a:ln w="19050">
            <a:solidFill>
              <a:srgbClr val="000000">
                <a:alpha val="39919"/>
              </a:srgbClr>
            </a:solidFill>
            <a:prstDash val="sysDot"/>
            <a:miter lim="400000"/>
            <a:head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92" name="Line"/>
          <p:cNvSpPr/>
          <p:nvPr/>
        </p:nvSpPr>
        <p:spPr>
          <a:xfrm flipH="1">
            <a:off x="5451614" y="2217315"/>
            <a:ext cx="706706" cy="1239676"/>
          </a:xfrm>
          <a:prstGeom prst="line">
            <a:avLst/>
          </a:prstGeom>
          <a:ln w="19050">
            <a:solidFill>
              <a:srgbClr val="000000">
                <a:alpha val="39919"/>
              </a:srgbClr>
            </a:solidFill>
            <a:prstDash val="sysDot"/>
            <a:miter lim="400000"/>
            <a:head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93" name="Line"/>
          <p:cNvSpPr/>
          <p:nvPr/>
        </p:nvSpPr>
        <p:spPr>
          <a:xfrm flipH="1" flipV="1">
            <a:off x="5410667" y="4090727"/>
            <a:ext cx="787890" cy="1071196"/>
          </a:xfrm>
          <a:prstGeom prst="line">
            <a:avLst/>
          </a:prstGeom>
          <a:ln w="19050">
            <a:solidFill>
              <a:srgbClr val="000000">
                <a:alpha val="39919"/>
              </a:srgbClr>
            </a:solidFill>
            <a:prstDash val="sysDot"/>
            <a:miter lim="400000"/>
            <a:head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94" name="Line"/>
          <p:cNvSpPr/>
          <p:nvPr/>
        </p:nvSpPr>
        <p:spPr>
          <a:xfrm flipV="1">
            <a:off x="2718244" y="4090727"/>
            <a:ext cx="656292" cy="1070690"/>
          </a:xfrm>
          <a:prstGeom prst="line">
            <a:avLst/>
          </a:prstGeom>
          <a:ln w="19050">
            <a:solidFill>
              <a:srgbClr val="000000">
                <a:alpha val="39919"/>
              </a:srgbClr>
            </a:solidFill>
            <a:prstDash val="sysDot"/>
            <a:miter lim="400000"/>
            <a:head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95" name="As RNAs tem a capacidade de produzir respostas razoáveis para entradas/dados desconhecidos (boa aproximação para problemas complexos)"/>
          <p:cNvSpPr/>
          <p:nvPr/>
        </p:nvSpPr>
        <p:spPr>
          <a:xfrm>
            <a:off x="1643426" y="3192382"/>
            <a:ext cx="5857148" cy="1206216"/>
          </a:xfrm>
          <a:prstGeom prst="rect">
            <a:avLst/>
          </a:prstGeom>
          <a:solidFill>
            <a:srgbClr val="FFFC79"/>
          </a:solidFill>
          <a:ln w="254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2200"/>
            </a:pPr>
            <a:r>
              <a:t>As RNAs tem a capacidade de </a:t>
            </a:r>
            <a:r>
              <a:rPr b="1"/>
              <a:t>produzir respostas </a:t>
            </a:r>
            <a:r>
              <a:t>razoáveis para </a:t>
            </a:r>
            <a:r>
              <a:rPr b="1"/>
              <a:t>entradas/dados desconhecidos </a:t>
            </a:r>
            <a:r>
              <a:t>(boa aproximação para problemas complexos)</a:t>
            </a:r>
          </a:p>
        </p:txBody>
      </p:sp>
      <p:sp>
        <p:nvSpPr>
          <p:cNvPr id="596" name="Benefícios/Característica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Benefícios/Características</a:t>
            </a:r>
          </a:p>
        </p:txBody>
      </p:sp>
      <p:sp>
        <p:nvSpPr>
          <p:cNvPr id="597" name="37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beneficios.jpeg" descr="beneficios.jpeg"/>
          <p:cNvPicPr>
            <a:picLocks noChangeAspect="1"/>
          </p:cNvPicPr>
          <p:nvPr/>
        </p:nvPicPr>
        <p:blipFill>
          <a:blip r:embed="rId2">
            <a:alphaModFix amt="39585"/>
            <a:extLst/>
          </a:blip>
          <a:stretch>
            <a:fillRect/>
          </a:stretch>
        </p:blipFill>
        <p:spPr>
          <a:xfrm>
            <a:off x="3634996" y="2992768"/>
            <a:ext cx="1561724" cy="1561724"/>
          </a:xfrm>
          <a:prstGeom prst="rect">
            <a:avLst/>
          </a:prstGeom>
          <a:ln w="12700">
            <a:miter lim="400000"/>
          </a:ln>
        </p:spPr>
      </p:pic>
      <p:sp>
        <p:nvSpPr>
          <p:cNvPr id="600" name="Generalização"/>
          <p:cNvSpPr/>
          <p:nvPr/>
        </p:nvSpPr>
        <p:spPr>
          <a:xfrm>
            <a:off x="856057" y="2060558"/>
            <a:ext cx="1600222" cy="574793"/>
          </a:xfrm>
          <a:prstGeom prst="rect">
            <a:avLst/>
          </a:prstGeom>
          <a:solidFill>
            <a:srgbClr val="000000">
              <a:alpha val="39585"/>
            </a:srgbClr>
          </a:solidFill>
          <a:ln w="19050">
            <a:solidFill>
              <a:srgbClr val="000000">
                <a:alpha val="39585"/>
              </a:srgb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Generalização</a:t>
            </a:r>
          </a:p>
        </p:txBody>
      </p:sp>
      <p:sp>
        <p:nvSpPr>
          <p:cNvPr id="601" name="Não…"/>
          <p:cNvSpPr/>
          <p:nvPr/>
        </p:nvSpPr>
        <p:spPr>
          <a:xfrm>
            <a:off x="856057" y="3486234"/>
            <a:ext cx="1600222" cy="574792"/>
          </a:xfrm>
          <a:prstGeom prst="rect">
            <a:avLst/>
          </a:prstGeom>
          <a:solidFill>
            <a:srgbClr val="FF2600"/>
          </a:solidFill>
          <a:ln w="19050">
            <a:solidFill>
              <a:srgbClr val="FF2600"/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Não</a:t>
            </a:r>
          </a:p>
          <a:p>
            <a:pPr algn="ctr">
              <a:defRPr>
                <a:solidFill>
                  <a:srgbClr val="FFFFFF"/>
                </a:solidFill>
              </a:defRPr>
            </a:pPr>
            <a:r>
              <a:t>linearidade</a:t>
            </a:r>
          </a:p>
        </p:txBody>
      </p:sp>
      <p:sp>
        <p:nvSpPr>
          <p:cNvPr id="602" name="Mapeamento…"/>
          <p:cNvSpPr/>
          <p:nvPr/>
        </p:nvSpPr>
        <p:spPr>
          <a:xfrm>
            <a:off x="856057" y="4851239"/>
            <a:ext cx="1600222" cy="574793"/>
          </a:xfrm>
          <a:prstGeom prst="rect">
            <a:avLst/>
          </a:prstGeom>
          <a:solidFill>
            <a:srgbClr val="000000">
              <a:alpha val="39585"/>
            </a:srgbClr>
          </a:solidFill>
          <a:ln w="19050">
            <a:solidFill>
              <a:srgbClr val="000000">
                <a:alpha val="39585"/>
              </a:srgb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Mapeamento</a:t>
            </a:r>
          </a:p>
          <a:p>
            <a:pPr algn="ctr">
              <a:defRPr>
                <a:solidFill>
                  <a:srgbClr val="FFFFFF"/>
                </a:solidFill>
              </a:defRPr>
            </a:pPr>
            <a:r>
              <a:t>Entrada-Saída</a:t>
            </a:r>
          </a:p>
        </p:txBody>
      </p:sp>
      <p:sp>
        <p:nvSpPr>
          <p:cNvPr id="603" name="Adaptabilidade"/>
          <p:cNvSpPr/>
          <p:nvPr/>
        </p:nvSpPr>
        <p:spPr>
          <a:xfrm>
            <a:off x="6375437" y="2060558"/>
            <a:ext cx="1600223" cy="574793"/>
          </a:xfrm>
          <a:prstGeom prst="rect">
            <a:avLst/>
          </a:prstGeom>
          <a:solidFill>
            <a:srgbClr val="000000">
              <a:alpha val="39585"/>
            </a:srgbClr>
          </a:solidFill>
          <a:ln w="19050">
            <a:solidFill>
              <a:srgbClr val="000000">
                <a:alpha val="39585"/>
              </a:srgb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Adaptabilidade</a:t>
            </a:r>
          </a:p>
        </p:txBody>
      </p:sp>
      <p:sp>
        <p:nvSpPr>
          <p:cNvPr id="604" name="Informação…"/>
          <p:cNvSpPr/>
          <p:nvPr/>
        </p:nvSpPr>
        <p:spPr>
          <a:xfrm>
            <a:off x="6375437" y="3486234"/>
            <a:ext cx="1600223" cy="574792"/>
          </a:xfrm>
          <a:prstGeom prst="rect">
            <a:avLst/>
          </a:prstGeom>
          <a:solidFill>
            <a:srgbClr val="000000">
              <a:alpha val="39585"/>
            </a:srgbClr>
          </a:solidFill>
          <a:ln w="19050">
            <a:solidFill>
              <a:srgbClr val="000000">
                <a:alpha val="39585"/>
              </a:srgb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Informação </a:t>
            </a:r>
          </a:p>
          <a:p>
            <a:pPr algn="ctr">
              <a:defRPr>
                <a:solidFill>
                  <a:srgbClr val="FFFFFF"/>
                </a:solidFill>
              </a:defRPr>
            </a:pPr>
            <a:r>
              <a:t>contextual</a:t>
            </a:r>
          </a:p>
        </p:txBody>
      </p:sp>
      <p:sp>
        <p:nvSpPr>
          <p:cNvPr id="605" name="Tendência a…"/>
          <p:cNvSpPr/>
          <p:nvPr/>
        </p:nvSpPr>
        <p:spPr>
          <a:xfrm>
            <a:off x="6375437" y="4851239"/>
            <a:ext cx="1600223" cy="574793"/>
          </a:xfrm>
          <a:prstGeom prst="rect">
            <a:avLst/>
          </a:prstGeom>
          <a:solidFill>
            <a:srgbClr val="000000">
              <a:alpha val="39585"/>
            </a:srgbClr>
          </a:solidFill>
          <a:ln w="19050">
            <a:solidFill>
              <a:srgbClr val="000000">
                <a:alpha val="39585"/>
              </a:srgb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Tendência a</a:t>
            </a:r>
          </a:p>
          <a:p>
            <a:pPr algn="ctr">
              <a:defRPr>
                <a:solidFill>
                  <a:srgbClr val="FFFFFF"/>
                </a:solidFill>
              </a:defRPr>
            </a:pPr>
            <a:r>
              <a:t>falhas</a:t>
            </a:r>
          </a:p>
        </p:txBody>
      </p:sp>
      <p:sp>
        <p:nvSpPr>
          <p:cNvPr id="606" name="Usuário/…"/>
          <p:cNvSpPr txBox="1"/>
          <p:nvPr/>
        </p:nvSpPr>
        <p:spPr>
          <a:xfrm>
            <a:off x="3850867" y="4649292"/>
            <a:ext cx="1129982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700"/>
            </a:pPr>
            <a:r>
              <a:t>Usuário/</a:t>
            </a:r>
          </a:p>
          <a:p>
            <a:pPr algn="ctr">
              <a:defRPr sz="1700"/>
            </a:pPr>
            <a:r>
              <a:t>Pesquisador</a:t>
            </a:r>
          </a:p>
        </p:txBody>
      </p:sp>
      <p:sp>
        <p:nvSpPr>
          <p:cNvPr id="607" name="Line"/>
          <p:cNvSpPr/>
          <p:nvPr/>
        </p:nvSpPr>
        <p:spPr>
          <a:xfrm>
            <a:off x="2712438" y="3773629"/>
            <a:ext cx="675925" cy="1"/>
          </a:xfrm>
          <a:prstGeom prst="line">
            <a:avLst/>
          </a:prstGeom>
          <a:ln w="19050">
            <a:solidFill>
              <a:srgbClr val="000000">
                <a:alpha val="39585"/>
              </a:srgbClr>
            </a:solidFill>
            <a:prstDash val="sysDot"/>
            <a:miter lim="400000"/>
            <a:head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08" name="Line"/>
          <p:cNvSpPr/>
          <p:nvPr/>
        </p:nvSpPr>
        <p:spPr>
          <a:xfrm>
            <a:off x="5443354" y="3773629"/>
            <a:ext cx="675925" cy="1"/>
          </a:xfrm>
          <a:prstGeom prst="line">
            <a:avLst/>
          </a:prstGeom>
          <a:ln w="19050">
            <a:solidFill>
              <a:srgbClr val="000000">
                <a:alpha val="39585"/>
              </a:srgbClr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09" name="Line"/>
          <p:cNvSpPr/>
          <p:nvPr/>
        </p:nvSpPr>
        <p:spPr>
          <a:xfrm>
            <a:off x="2578069" y="2313418"/>
            <a:ext cx="802376" cy="1197352"/>
          </a:xfrm>
          <a:prstGeom prst="line">
            <a:avLst/>
          </a:prstGeom>
          <a:ln w="19050">
            <a:solidFill>
              <a:srgbClr val="000000">
                <a:alpha val="39585"/>
              </a:srgbClr>
            </a:solidFill>
            <a:prstDash val="sysDot"/>
            <a:miter lim="400000"/>
            <a:head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10" name="Line"/>
          <p:cNvSpPr/>
          <p:nvPr/>
        </p:nvSpPr>
        <p:spPr>
          <a:xfrm flipH="1">
            <a:off x="5451614" y="2217315"/>
            <a:ext cx="706706" cy="1239676"/>
          </a:xfrm>
          <a:prstGeom prst="line">
            <a:avLst/>
          </a:prstGeom>
          <a:ln w="19050">
            <a:solidFill>
              <a:srgbClr val="000000">
                <a:alpha val="39585"/>
              </a:srgbClr>
            </a:solidFill>
            <a:prstDash val="sysDot"/>
            <a:miter lim="400000"/>
            <a:head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11" name="Line"/>
          <p:cNvSpPr/>
          <p:nvPr/>
        </p:nvSpPr>
        <p:spPr>
          <a:xfrm flipH="1" flipV="1">
            <a:off x="5410667" y="4090727"/>
            <a:ext cx="787890" cy="1071196"/>
          </a:xfrm>
          <a:prstGeom prst="line">
            <a:avLst/>
          </a:prstGeom>
          <a:ln w="19050">
            <a:solidFill>
              <a:srgbClr val="000000">
                <a:alpha val="39585"/>
              </a:srgbClr>
            </a:solidFill>
            <a:prstDash val="sysDot"/>
            <a:miter lim="400000"/>
            <a:head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12" name="Line"/>
          <p:cNvSpPr/>
          <p:nvPr/>
        </p:nvSpPr>
        <p:spPr>
          <a:xfrm flipV="1">
            <a:off x="2718244" y="4090727"/>
            <a:ext cx="656292" cy="1070690"/>
          </a:xfrm>
          <a:prstGeom prst="line">
            <a:avLst/>
          </a:prstGeom>
          <a:ln w="19050">
            <a:solidFill>
              <a:srgbClr val="000000">
                <a:alpha val="39585"/>
              </a:srgbClr>
            </a:solidFill>
            <a:prstDash val="sysDot"/>
            <a:miter lim="400000"/>
            <a:head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13" name="Os neurônios são não-linearmente conectados, permitindo computação paralela (que ajuda…"/>
          <p:cNvSpPr/>
          <p:nvPr/>
        </p:nvSpPr>
        <p:spPr>
          <a:xfrm>
            <a:off x="2725138" y="2888193"/>
            <a:ext cx="3693724" cy="1770873"/>
          </a:xfrm>
          <a:prstGeom prst="rect">
            <a:avLst/>
          </a:prstGeom>
          <a:solidFill>
            <a:srgbClr val="FFFC79"/>
          </a:solidFill>
          <a:ln w="254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2200"/>
            </a:pPr>
            <a:r>
              <a:t>Os neurônios são </a:t>
            </a:r>
            <a:r>
              <a:rPr b="1"/>
              <a:t>não-linearmente</a:t>
            </a:r>
            <a:r>
              <a:t> conectados, permitindo computação </a:t>
            </a:r>
            <a:r>
              <a:rPr b="1"/>
              <a:t>paralela</a:t>
            </a:r>
            <a:r>
              <a:t> (que ajuda </a:t>
            </a:r>
          </a:p>
          <a:p>
            <a:pPr algn="ctr">
              <a:defRPr sz="2200"/>
            </a:pPr>
            <a:r>
              <a:t>na generalização)</a:t>
            </a:r>
          </a:p>
        </p:txBody>
      </p:sp>
      <p:sp>
        <p:nvSpPr>
          <p:cNvPr id="614" name="Benefícios/Característica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Benefícios/Características</a:t>
            </a:r>
          </a:p>
        </p:txBody>
      </p:sp>
      <p:sp>
        <p:nvSpPr>
          <p:cNvPr id="615" name="38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beneficios.jpeg" descr="beneficios.jpeg"/>
          <p:cNvPicPr>
            <a:picLocks noChangeAspect="1"/>
          </p:cNvPicPr>
          <p:nvPr/>
        </p:nvPicPr>
        <p:blipFill>
          <a:blip r:embed="rId2">
            <a:alphaModFix amt="41421"/>
            <a:extLst/>
          </a:blip>
          <a:stretch>
            <a:fillRect/>
          </a:stretch>
        </p:blipFill>
        <p:spPr>
          <a:xfrm>
            <a:off x="3634996" y="2992768"/>
            <a:ext cx="1561724" cy="1561724"/>
          </a:xfrm>
          <a:prstGeom prst="rect">
            <a:avLst/>
          </a:prstGeom>
          <a:ln w="12700">
            <a:miter lim="400000"/>
          </a:ln>
        </p:spPr>
      </p:pic>
      <p:sp>
        <p:nvSpPr>
          <p:cNvPr id="618" name="Generalização"/>
          <p:cNvSpPr/>
          <p:nvPr/>
        </p:nvSpPr>
        <p:spPr>
          <a:xfrm>
            <a:off x="856057" y="2060558"/>
            <a:ext cx="1600222" cy="574793"/>
          </a:xfrm>
          <a:prstGeom prst="rect">
            <a:avLst/>
          </a:prstGeom>
          <a:solidFill>
            <a:srgbClr val="000000">
              <a:alpha val="41421"/>
            </a:srgbClr>
          </a:solidFill>
          <a:ln w="19050">
            <a:solidFill>
              <a:srgbClr val="000000">
                <a:alpha val="41421"/>
              </a:srgb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Generalização</a:t>
            </a:r>
          </a:p>
        </p:txBody>
      </p:sp>
      <p:sp>
        <p:nvSpPr>
          <p:cNvPr id="619" name="Não…"/>
          <p:cNvSpPr/>
          <p:nvPr/>
        </p:nvSpPr>
        <p:spPr>
          <a:xfrm>
            <a:off x="856057" y="3486234"/>
            <a:ext cx="1600222" cy="574792"/>
          </a:xfrm>
          <a:prstGeom prst="rect">
            <a:avLst/>
          </a:prstGeom>
          <a:solidFill>
            <a:srgbClr val="000000">
              <a:alpha val="41421"/>
            </a:srgbClr>
          </a:solidFill>
          <a:ln w="19050">
            <a:solidFill>
              <a:srgbClr val="000000">
                <a:alpha val="41421"/>
              </a:srgb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Não</a:t>
            </a:r>
          </a:p>
          <a:p>
            <a:pPr algn="ctr">
              <a:defRPr>
                <a:solidFill>
                  <a:srgbClr val="FFFFFF"/>
                </a:solidFill>
              </a:defRPr>
            </a:pPr>
            <a:r>
              <a:t>linearidade</a:t>
            </a:r>
          </a:p>
        </p:txBody>
      </p:sp>
      <p:sp>
        <p:nvSpPr>
          <p:cNvPr id="620" name="Mapeamento…"/>
          <p:cNvSpPr/>
          <p:nvPr/>
        </p:nvSpPr>
        <p:spPr>
          <a:xfrm>
            <a:off x="856057" y="4851239"/>
            <a:ext cx="1600222" cy="574793"/>
          </a:xfrm>
          <a:prstGeom prst="rect">
            <a:avLst/>
          </a:prstGeom>
          <a:solidFill>
            <a:srgbClr val="FF2600"/>
          </a:solidFill>
          <a:ln w="19050">
            <a:solidFill>
              <a:srgbClr val="FF2600"/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Mapeamento</a:t>
            </a:r>
          </a:p>
          <a:p>
            <a:pPr algn="ctr">
              <a:defRPr>
                <a:solidFill>
                  <a:srgbClr val="FFFFFF"/>
                </a:solidFill>
              </a:defRPr>
            </a:pPr>
            <a:r>
              <a:t>Entrada-Saída</a:t>
            </a:r>
          </a:p>
        </p:txBody>
      </p:sp>
      <p:sp>
        <p:nvSpPr>
          <p:cNvPr id="621" name="Adaptabilidade"/>
          <p:cNvSpPr/>
          <p:nvPr/>
        </p:nvSpPr>
        <p:spPr>
          <a:xfrm>
            <a:off x="6375437" y="2060558"/>
            <a:ext cx="1600223" cy="574793"/>
          </a:xfrm>
          <a:prstGeom prst="rect">
            <a:avLst/>
          </a:prstGeom>
          <a:solidFill>
            <a:srgbClr val="000000">
              <a:alpha val="41421"/>
            </a:srgbClr>
          </a:solidFill>
          <a:ln w="19050">
            <a:solidFill>
              <a:srgbClr val="000000">
                <a:alpha val="41421"/>
              </a:srgb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Adaptabilidade</a:t>
            </a:r>
          </a:p>
        </p:txBody>
      </p:sp>
      <p:sp>
        <p:nvSpPr>
          <p:cNvPr id="622" name="Informação…"/>
          <p:cNvSpPr/>
          <p:nvPr/>
        </p:nvSpPr>
        <p:spPr>
          <a:xfrm>
            <a:off x="6375437" y="3486234"/>
            <a:ext cx="1600223" cy="574792"/>
          </a:xfrm>
          <a:prstGeom prst="rect">
            <a:avLst/>
          </a:prstGeom>
          <a:solidFill>
            <a:srgbClr val="000000">
              <a:alpha val="41421"/>
            </a:srgbClr>
          </a:solidFill>
          <a:ln w="19050">
            <a:solidFill>
              <a:srgbClr val="000000">
                <a:alpha val="41421"/>
              </a:srgb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Informação </a:t>
            </a:r>
          </a:p>
          <a:p>
            <a:pPr algn="ctr">
              <a:defRPr>
                <a:solidFill>
                  <a:srgbClr val="FFFFFF"/>
                </a:solidFill>
              </a:defRPr>
            </a:pPr>
            <a:r>
              <a:t>contextual</a:t>
            </a:r>
          </a:p>
        </p:txBody>
      </p:sp>
      <p:sp>
        <p:nvSpPr>
          <p:cNvPr id="623" name="Tendência a…"/>
          <p:cNvSpPr/>
          <p:nvPr/>
        </p:nvSpPr>
        <p:spPr>
          <a:xfrm>
            <a:off x="6375437" y="4851239"/>
            <a:ext cx="1600223" cy="574793"/>
          </a:xfrm>
          <a:prstGeom prst="rect">
            <a:avLst/>
          </a:prstGeom>
          <a:solidFill>
            <a:srgbClr val="000000">
              <a:alpha val="41421"/>
            </a:srgbClr>
          </a:solidFill>
          <a:ln w="19050">
            <a:solidFill>
              <a:srgbClr val="000000">
                <a:alpha val="41421"/>
              </a:srgb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Tendência a</a:t>
            </a:r>
          </a:p>
          <a:p>
            <a:pPr algn="ctr">
              <a:defRPr>
                <a:solidFill>
                  <a:srgbClr val="FFFFFF"/>
                </a:solidFill>
              </a:defRPr>
            </a:pPr>
            <a:r>
              <a:t>falhas</a:t>
            </a:r>
          </a:p>
        </p:txBody>
      </p:sp>
      <p:sp>
        <p:nvSpPr>
          <p:cNvPr id="624" name="Usuário/…"/>
          <p:cNvSpPr txBox="1"/>
          <p:nvPr/>
        </p:nvSpPr>
        <p:spPr>
          <a:xfrm>
            <a:off x="3850867" y="4649292"/>
            <a:ext cx="1129982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700"/>
            </a:pPr>
            <a:r>
              <a:t>Usuário/</a:t>
            </a:r>
          </a:p>
          <a:p>
            <a:pPr algn="ctr">
              <a:defRPr sz="1700"/>
            </a:pPr>
            <a:r>
              <a:t>Pesquisador</a:t>
            </a:r>
          </a:p>
        </p:txBody>
      </p:sp>
      <p:sp>
        <p:nvSpPr>
          <p:cNvPr id="625" name="Line"/>
          <p:cNvSpPr/>
          <p:nvPr/>
        </p:nvSpPr>
        <p:spPr>
          <a:xfrm>
            <a:off x="2712438" y="3773629"/>
            <a:ext cx="675925" cy="1"/>
          </a:xfrm>
          <a:prstGeom prst="line">
            <a:avLst/>
          </a:prstGeom>
          <a:ln w="19050">
            <a:solidFill>
              <a:srgbClr val="000000">
                <a:alpha val="41421"/>
              </a:srgbClr>
            </a:solidFill>
            <a:prstDash val="sysDot"/>
            <a:miter lim="400000"/>
            <a:head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26" name="Line"/>
          <p:cNvSpPr/>
          <p:nvPr/>
        </p:nvSpPr>
        <p:spPr>
          <a:xfrm>
            <a:off x="5443354" y="3773629"/>
            <a:ext cx="675925" cy="1"/>
          </a:xfrm>
          <a:prstGeom prst="line">
            <a:avLst/>
          </a:prstGeom>
          <a:ln w="19050">
            <a:solidFill>
              <a:srgbClr val="000000">
                <a:alpha val="41421"/>
              </a:srgbClr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27" name="Line"/>
          <p:cNvSpPr/>
          <p:nvPr/>
        </p:nvSpPr>
        <p:spPr>
          <a:xfrm>
            <a:off x="2578069" y="2313418"/>
            <a:ext cx="802376" cy="1197352"/>
          </a:xfrm>
          <a:prstGeom prst="line">
            <a:avLst/>
          </a:prstGeom>
          <a:ln w="19050">
            <a:solidFill>
              <a:srgbClr val="000000">
                <a:alpha val="41421"/>
              </a:srgbClr>
            </a:solidFill>
            <a:prstDash val="sysDot"/>
            <a:miter lim="400000"/>
            <a:head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28" name="Line"/>
          <p:cNvSpPr/>
          <p:nvPr/>
        </p:nvSpPr>
        <p:spPr>
          <a:xfrm flipH="1">
            <a:off x="5451614" y="2217315"/>
            <a:ext cx="706706" cy="1239676"/>
          </a:xfrm>
          <a:prstGeom prst="line">
            <a:avLst/>
          </a:prstGeom>
          <a:ln w="19050">
            <a:solidFill>
              <a:srgbClr val="000000">
                <a:alpha val="41421"/>
              </a:srgbClr>
            </a:solidFill>
            <a:prstDash val="sysDot"/>
            <a:miter lim="400000"/>
            <a:head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29" name="Line"/>
          <p:cNvSpPr/>
          <p:nvPr/>
        </p:nvSpPr>
        <p:spPr>
          <a:xfrm flipH="1" flipV="1">
            <a:off x="5410667" y="4090727"/>
            <a:ext cx="787890" cy="1071196"/>
          </a:xfrm>
          <a:prstGeom prst="line">
            <a:avLst/>
          </a:prstGeom>
          <a:ln w="19050">
            <a:solidFill>
              <a:srgbClr val="000000">
                <a:alpha val="41421"/>
              </a:srgbClr>
            </a:solidFill>
            <a:prstDash val="sysDot"/>
            <a:miter lim="400000"/>
            <a:head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30" name="Line"/>
          <p:cNvSpPr/>
          <p:nvPr/>
        </p:nvSpPr>
        <p:spPr>
          <a:xfrm flipV="1">
            <a:off x="2718244" y="4090727"/>
            <a:ext cx="656292" cy="1070690"/>
          </a:xfrm>
          <a:prstGeom prst="line">
            <a:avLst/>
          </a:prstGeom>
          <a:ln w="19050">
            <a:solidFill>
              <a:srgbClr val="000000">
                <a:alpha val="41421"/>
              </a:srgbClr>
            </a:solidFill>
            <a:prstDash val="sysDot"/>
            <a:miter lim="400000"/>
            <a:head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31" name="Realiza um mapeamento dos dados de entrada e dados de saída, minimizando a diferença entre os valores de saída esperados (reais) e os valores e saída obtidos (da rede)"/>
          <p:cNvSpPr/>
          <p:nvPr/>
        </p:nvSpPr>
        <p:spPr>
          <a:xfrm>
            <a:off x="1760774" y="3030669"/>
            <a:ext cx="5465414" cy="1425251"/>
          </a:xfrm>
          <a:prstGeom prst="rect">
            <a:avLst/>
          </a:prstGeom>
          <a:solidFill>
            <a:srgbClr val="FFFC79"/>
          </a:solidFill>
          <a:ln w="254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2200"/>
            </a:pPr>
            <a:r>
              <a:t>Realiza um </a:t>
            </a:r>
            <a:r>
              <a:rPr b="1"/>
              <a:t>mapeamento</a:t>
            </a:r>
            <a:r>
              <a:t> dos dados de entrada e dados de saída, </a:t>
            </a:r>
            <a:r>
              <a:rPr b="1"/>
              <a:t>minimizando</a:t>
            </a:r>
            <a:r>
              <a:t> a </a:t>
            </a:r>
            <a:r>
              <a:rPr b="1"/>
              <a:t>diferença</a:t>
            </a:r>
            <a:r>
              <a:t> entre os </a:t>
            </a:r>
            <a:r>
              <a:rPr b="1"/>
              <a:t>valores de saída esperados</a:t>
            </a:r>
            <a:r>
              <a:t> (reais) e os </a:t>
            </a:r>
            <a:r>
              <a:rPr b="1"/>
              <a:t>valores e saída obtidos </a:t>
            </a:r>
            <a:r>
              <a:t>(da rede)</a:t>
            </a:r>
          </a:p>
        </p:txBody>
      </p:sp>
      <p:sp>
        <p:nvSpPr>
          <p:cNvPr id="632" name="Benefícios/Característica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Benefícios/Características</a:t>
            </a:r>
          </a:p>
        </p:txBody>
      </p:sp>
      <p:sp>
        <p:nvSpPr>
          <p:cNvPr id="633" name="39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Introduçã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Introdução</a:t>
            </a:r>
          </a:p>
        </p:txBody>
      </p:sp>
      <p:sp>
        <p:nvSpPr>
          <p:cNvPr id="200" name="Todas as vezes que um quadro amarelo for apresentado, imagem que sou eu (professor) fazendo algum comentário pontual sobre o conteúdo. OK? Então vamos lá :)"/>
          <p:cNvSpPr/>
          <p:nvPr/>
        </p:nvSpPr>
        <p:spPr>
          <a:xfrm>
            <a:off x="1643426" y="2377141"/>
            <a:ext cx="5857148" cy="1467286"/>
          </a:xfrm>
          <a:prstGeom prst="rect">
            <a:avLst/>
          </a:prstGeom>
          <a:solidFill>
            <a:srgbClr val="FFFC79"/>
          </a:solidFill>
          <a:ln w="254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2200"/>
            </a:pPr>
            <a:r>
              <a:t>Todas as vezes que um </a:t>
            </a:r>
            <a:r>
              <a:rPr b="1"/>
              <a:t>quadro</a:t>
            </a:r>
            <a:r>
              <a:t> </a:t>
            </a:r>
            <a:r>
              <a:rPr b="1"/>
              <a:t>amarelo</a:t>
            </a:r>
            <a:r>
              <a:t> for apresentado, imagem que sou eu (professor) fazendo algum comentário pontual sobre o conteúdo. OK? Então vamos lá :)</a:t>
            </a:r>
          </a:p>
        </p:txBody>
      </p:sp>
      <p:sp>
        <p:nvSpPr>
          <p:cNvPr id="201" name="4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beneficios.jpeg" descr="beneficios.jpeg"/>
          <p:cNvPicPr>
            <a:picLocks noChangeAspect="1"/>
          </p:cNvPicPr>
          <p:nvPr/>
        </p:nvPicPr>
        <p:blipFill>
          <a:blip r:embed="rId2">
            <a:alphaModFix amt="40446"/>
            <a:extLst/>
          </a:blip>
          <a:stretch>
            <a:fillRect/>
          </a:stretch>
        </p:blipFill>
        <p:spPr>
          <a:xfrm>
            <a:off x="3634996" y="2992768"/>
            <a:ext cx="1561724" cy="1561724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Generalização"/>
          <p:cNvSpPr/>
          <p:nvPr/>
        </p:nvSpPr>
        <p:spPr>
          <a:xfrm>
            <a:off x="856057" y="2060558"/>
            <a:ext cx="1600222" cy="574793"/>
          </a:xfrm>
          <a:prstGeom prst="rect">
            <a:avLst/>
          </a:prstGeom>
          <a:solidFill>
            <a:srgbClr val="000000">
              <a:alpha val="40446"/>
            </a:srgbClr>
          </a:solidFill>
          <a:ln w="19050">
            <a:solidFill>
              <a:srgbClr val="000000">
                <a:alpha val="40446"/>
              </a:srgb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Generalização</a:t>
            </a:r>
          </a:p>
        </p:txBody>
      </p:sp>
      <p:sp>
        <p:nvSpPr>
          <p:cNvPr id="637" name="Não…"/>
          <p:cNvSpPr/>
          <p:nvPr/>
        </p:nvSpPr>
        <p:spPr>
          <a:xfrm>
            <a:off x="856057" y="3486234"/>
            <a:ext cx="1600222" cy="574792"/>
          </a:xfrm>
          <a:prstGeom prst="rect">
            <a:avLst/>
          </a:prstGeom>
          <a:solidFill>
            <a:srgbClr val="000000">
              <a:alpha val="40446"/>
            </a:srgbClr>
          </a:solidFill>
          <a:ln w="19050">
            <a:solidFill>
              <a:srgbClr val="000000">
                <a:alpha val="40446"/>
              </a:srgb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Não</a:t>
            </a:r>
          </a:p>
          <a:p>
            <a:pPr algn="ctr">
              <a:defRPr>
                <a:solidFill>
                  <a:srgbClr val="FFFFFF"/>
                </a:solidFill>
              </a:defRPr>
            </a:pPr>
            <a:r>
              <a:t>linearidade</a:t>
            </a:r>
          </a:p>
        </p:txBody>
      </p:sp>
      <p:sp>
        <p:nvSpPr>
          <p:cNvPr id="638" name="Mapeamento…"/>
          <p:cNvSpPr/>
          <p:nvPr/>
        </p:nvSpPr>
        <p:spPr>
          <a:xfrm>
            <a:off x="856057" y="4851239"/>
            <a:ext cx="1600222" cy="574793"/>
          </a:xfrm>
          <a:prstGeom prst="rect">
            <a:avLst/>
          </a:prstGeom>
          <a:solidFill>
            <a:srgbClr val="000000">
              <a:alpha val="40446"/>
            </a:srgbClr>
          </a:solidFill>
          <a:ln w="19050">
            <a:solidFill>
              <a:srgbClr val="000000">
                <a:alpha val="40446"/>
              </a:srgb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Mapeamento</a:t>
            </a:r>
          </a:p>
          <a:p>
            <a:pPr algn="ctr">
              <a:defRPr>
                <a:solidFill>
                  <a:srgbClr val="FFFFFF"/>
                </a:solidFill>
              </a:defRPr>
            </a:pPr>
            <a:r>
              <a:t>Entrada-Saída</a:t>
            </a:r>
          </a:p>
        </p:txBody>
      </p:sp>
      <p:sp>
        <p:nvSpPr>
          <p:cNvPr id="639" name="Adaptabilidade"/>
          <p:cNvSpPr/>
          <p:nvPr/>
        </p:nvSpPr>
        <p:spPr>
          <a:xfrm>
            <a:off x="6375437" y="2060558"/>
            <a:ext cx="1600223" cy="574793"/>
          </a:xfrm>
          <a:prstGeom prst="rect">
            <a:avLst/>
          </a:prstGeom>
          <a:solidFill>
            <a:srgbClr val="FF2600"/>
          </a:solidFill>
          <a:ln w="19050">
            <a:solidFill>
              <a:srgbClr val="FF2600"/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Adaptabilidade</a:t>
            </a:r>
          </a:p>
        </p:txBody>
      </p:sp>
      <p:sp>
        <p:nvSpPr>
          <p:cNvPr id="640" name="Informação…"/>
          <p:cNvSpPr/>
          <p:nvPr/>
        </p:nvSpPr>
        <p:spPr>
          <a:xfrm>
            <a:off x="6375437" y="3486234"/>
            <a:ext cx="1600223" cy="574792"/>
          </a:xfrm>
          <a:prstGeom prst="rect">
            <a:avLst/>
          </a:prstGeom>
          <a:solidFill>
            <a:srgbClr val="000000">
              <a:alpha val="40446"/>
            </a:srgbClr>
          </a:solidFill>
          <a:ln w="19050">
            <a:solidFill>
              <a:srgbClr val="000000">
                <a:alpha val="40446"/>
              </a:srgb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Informação </a:t>
            </a:r>
          </a:p>
          <a:p>
            <a:pPr algn="ctr">
              <a:defRPr>
                <a:solidFill>
                  <a:srgbClr val="FFFFFF"/>
                </a:solidFill>
              </a:defRPr>
            </a:pPr>
            <a:r>
              <a:t>contextual</a:t>
            </a:r>
          </a:p>
        </p:txBody>
      </p:sp>
      <p:sp>
        <p:nvSpPr>
          <p:cNvPr id="641" name="Tendência a…"/>
          <p:cNvSpPr/>
          <p:nvPr/>
        </p:nvSpPr>
        <p:spPr>
          <a:xfrm>
            <a:off x="6375437" y="4851239"/>
            <a:ext cx="1600223" cy="574793"/>
          </a:xfrm>
          <a:prstGeom prst="rect">
            <a:avLst/>
          </a:prstGeom>
          <a:solidFill>
            <a:srgbClr val="000000">
              <a:alpha val="40446"/>
            </a:srgbClr>
          </a:solidFill>
          <a:ln w="19050">
            <a:solidFill>
              <a:srgbClr val="000000">
                <a:alpha val="40446"/>
              </a:srgb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Tendência a</a:t>
            </a:r>
          </a:p>
          <a:p>
            <a:pPr algn="ctr">
              <a:defRPr>
                <a:solidFill>
                  <a:srgbClr val="FFFFFF"/>
                </a:solidFill>
              </a:defRPr>
            </a:pPr>
            <a:r>
              <a:t>falhas</a:t>
            </a:r>
          </a:p>
        </p:txBody>
      </p:sp>
      <p:sp>
        <p:nvSpPr>
          <p:cNvPr id="642" name="Usuário/…"/>
          <p:cNvSpPr txBox="1"/>
          <p:nvPr/>
        </p:nvSpPr>
        <p:spPr>
          <a:xfrm>
            <a:off x="3850867" y="4649292"/>
            <a:ext cx="1129982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700"/>
            </a:pPr>
            <a:r>
              <a:t>Usuário/</a:t>
            </a:r>
          </a:p>
          <a:p>
            <a:pPr algn="ctr">
              <a:defRPr sz="1700"/>
            </a:pPr>
            <a:r>
              <a:t>Pesquisador</a:t>
            </a:r>
          </a:p>
        </p:txBody>
      </p:sp>
      <p:sp>
        <p:nvSpPr>
          <p:cNvPr id="643" name="Line"/>
          <p:cNvSpPr/>
          <p:nvPr/>
        </p:nvSpPr>
        <p:spPr>
          <a:xfrm>
            <a:off x="2712438" y="3773629"/>
            <a:ext cx="675925" cy="1"/>
          </a:xfrm>
          <a:prstGeom prst="line">
            <a:avLst/>
          </a:prstGeom>
          <a:ln w="19050">
            <a:solidFill>
              <a:srgbClr val="000000"/>
            </a:solidFill>
            <a:prstDash val="sysDot"/>
            <a:miter lim="400000"/>
            <a:head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44" name="Line"/>
          <p:cNvSpPr/>
          <p:nvPr/>
        </p:nvSpPr>
        <p:spPr>
          <a:xfrm>
            <a:off x="5443354" y="3773629"/>
            <a:ext cx="675925" cy="1"/>
          </a:xfrm>
          <a:prstGeom prst="line">
            <a:avLst/>
          </a:prstGeom>
          <a:ln w="1905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45" name="Line"/>
          <p:cNvSpPr/>
          <p:nvPr/>
        </p:nvSpPr>
        <p:spPr>
          <a:xfrm>
            <a:off x="2578069" y="2313418"/>
            <a:ext cx="802376" cy="1197352"/>
          </a:xfrm>
          <a:prstGeom prst="line">
            <a:avLst/>
          </a:prstGeom>
          <a:ln w="19050">
            <a:solidFill>
              <a:srgbClr val="000000">
                <a:alpha val="40446"/>
              </a:srgbClr>
            </a:solidFill>
            <a:prstDash val="sysDot"/>
            <a:miter lim="400000"/>
            <a:head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46" name="Line"/>
          <p:cNvSpPr/>
          <p:nvPr/>
        </p:nvSpPr>
        <p:spPr>
          <a:xfrm flipH="1">
            <a:off x="5451614" y="2217315"/>
            <a:ext cx="706706" cy="1239676"/>
          </a:xfrm>
          <a:prstGeom prst="line">
            <a:avLst/>
          </a:prstGeom>
          <a:ln w="19050">
            <a:solidFill>
              <a:srgbClr val="000000"/>
            </a:solidFill>
            <a:prstDash val="sysDot"/>
            <a:miter lim="400000"/>
            <a:head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47" name="Line"/>
          <p:cNvSpPr/>
          <p:nvPr/>
        </p:nvSpPr>
        <p:spPr>
          <a:xfrm flipH="1" flipV="1">
            <a:off x="5410667" y="4090727"/>
            <a:ext cx="787890" cy="1071196"/>
          </a:xfrm>
          <a:prstGeom prst="line">
            <a:avLst/>
          </a:prstGeom>
          <a:ln w="19050">
            <a:solidFill>
              <a:srgbClr val="000000">
                <a:alpha val="40446"/>
              </a:srgbClr>
            </a:solidFill>
            <a:prstDash val="sysDot"/>
            <a:miter lim="400000"/>
            <a:head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48" name="Line"/>
          <p:cNvSpPr/>
          <p:nvPr/>
        </p:nvSpPr>
        <p:spPr>
          <a:xfrm flipV="1">
            <a:off x="2718244" y="4090727"/>
            <a:ext cx="656292" cy="1070690"/>
          </a:xfrm>
          <a:prstGeom prst="line">
            <a:avLst/>
          </a:prstGeom>
          <a:ln w="19050">
            <a:solidFill>
              <a:srgbClr val="000000">
                <a:alpha val="40446"/>
              </a:srgbClr>
            </a:solidFill>
            <a:prstDash val="sysDot"/>
            <a:miter lim="400000"/>
            <a:head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49" name="Podemos usar RNAs em problemas similares, demandando apenas poucas mudanças"/>
          <p:cNvSpPr/>
          <p:nvPr/>
        </p:nvSpPr>
        <p:spPr>
          <a:xfrm>
            <a:off x="1683151" y="3290374"/>
            <a:ext cx="5465414" cy="966512"/>
          </a:xfrm>
          <a:prstGeom prst="rect">
            <a:avLst/>
          </a:prstGeom>
          <a:solidFill>
            <a:srgbClr val="FFFC79"/>
          </a:solidFill>
          <a:ln w="254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2200"/>
            </a:pPr>
            <a:r>
              <a:t>Podemos usar RNAs em </a:t>
            </a:r>
            <a:r>
              <a:rPr b="1"/>
              <a:t>problemas similares</a:t>
            </a:r>
            <a:r>
              <a:t>, demandando apenas </a:t>
            </a:r>
            <a:r>
              <a:rPr b="1"/>
              <a:t>poucas</a:t>
            </a:r>
            <a:r>
              <a:t> </a:t>
            </a:r>
            <a:r>
              <a:rPr b="1"/>
              <a:t>mudanças</a:t>
            </a:r>
          </a:p>
        </p:txBody>
      </p:sp>
      <p:sp>
        <p:nvSpPr>
          <p:cNvPr id="650" name="Benefícios/Característica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Benefícios/Características</a:t>
            </a:r>
          </a:p>
        </p:txBody>
      </p:sp>
      <p:sp>
        <p:nvSpPr>
          <p:cNvPr id="651" name="40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beneficios.jpeg" descr="beneficios.jpeg"/>
          <p:cNvPicPr>
            <a:picLocks noChangeAspect="1"/>
          </p:cNvPicPr>
          <p:nvPr/>
        </p:nvPicPr>
        <p:blipFill>
          <a:blip r:embed="rId2">
            <a:alphaModFix amt="39820"/>
            <a:extLst/>
          </a:blip>
          <a:stretch>
            <a:fillRect/>
          </a:stretch>
        </p:blipFill>
        <p:spPr>
          <a:xfrm>
            <a:off x="3634996" y="2992768"/>
            <a:ext cx="1561724" cy="1561724"/>
          </a:xfrm>
          <a:prstGeom prst="rect">
            <a:avLst/>
          </a:prstGeom>
          <a:ln w="12700">
            <a:miter lim="400000"/>
          </a:ln>
        </p:spPr>
      </p:pic>
      <p:sp>
        <p:nvSpPr>
          <p:cNvPr id="654" name="Generalização"/>
          <p:cNvSpPr/>
          <p:nvPr/>
        </p:nvSpPr>
        <p:spPr>
          <a:xfrm>
            <a:off x="856057" y="2060558"/>
            <a:ext cx="1600222" cy="574793"/>
          </a:xfrm>
          <a:prstGeom prst="rect">
            <a:avLst/>
          </a:prstGeom>
          <a:solidFill>
            <a:srgbClr val="000000">
              <a:alpha val="39820"/>
            </a:srgbClr>
          </a:solidFill>
          <a:ln w="19050">
            <a:solidFill>
              <a:srgbClr val="000000">
                <a:alpha val="39820"/>
              </a:srgb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Generalização</a:t>
            </a:r>
          </a:p>
        </p:txBody>
      </p:sp>
      <p:sp>
        <p:nvSpPr>
          <p:cNvPr id="655" name="Não…"/>
          <p:cNvSpPr/>
          <p:nvPr/>
        </p:nvSpPr>
        <p:spPr>
          <a:xfrm>
            <a:off x="856057" y="3486234"/>
            <a:ext cx="1600222" cy="574792"/>
          </a:xfrm>
          <a:prstGeom prst="rect">
            <a:avLst/>
          </a:prstGeom>
          <a:solidFill>
            <a:srgbClr val="000000">
              <a:alpha val="39820"/>
            </a:srgbClr>
          </a:solidFill>
          <a:ln w="19050">
            <a:solidFill>
              <a:srgbClr val="000000">
                <a:alpha val="39820"/>
              </a:srgb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Não</a:t>
            </a:r>
          </a:p>
          <a:p>
            <a:pPr algn="ctr">
              <a:defRPr>
                <a:solidFill>
                  <a:srgbClr val="FFFFFF"/>
                </a:solidFill>
              </a:defRPr>
            </a:pPr>
            <a:r>
              <a:t>linearidade</a:t>
            </a:r>
          </a:p>
        </p:txBody>
      </p:sp>
      <p:sp>
        <p:nvSpPr>
          <p:cNvPr id="656" name="Mapeamento…"/>
          <p:cNvSpPr/>
          <p:nvPr/>
        </p:nvSpPr>
        <p:spPr>
          <a:xfrm>
            <a:off x="856057" y="4851239"/>
            <a:ext cx="1600222" cy="574793"/>
          </a:xfrm>
          <a:prstGeom prst="rect">
            <a:avLst/>
          </a:prstGeom>
          <a:solidFill>
            <a:srgbClr val="000000">
              <a:alpha val="39820"/>
            </a:srgbClr>
          </a:solidFill>
          <a:ln w="19050">
            <a:solidFill>
              <a:srgbClr val="000000">
                <a:alpha val="39820"/>
              </a:srgb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Mapeamento</a:t>
            </a:r>
          </a:p>
          <a:p>
            <a:pPr algn="ctr">
              <a:defRPr>
                <a:solidFill>
                  <a:srgbClr val="FFFFFF"/>
                </a:solidFill>
              </a:defRPr>
            </a:pPr>
            <a:r>
              <a:t>Entrada-Saída</a:t>
            </a:r>
          </a:p>
        </p:txBody>
      </p:sp>
      <p:sp>
        <p:nvSpPr>
          <p:cNvPr id="657" name="Adaptabilidade"/>
          <p:cNvSpPr/>
          <p:nvPr/>
        </p:nvSpPr>
        <p:spPr>
          <a:xfrm>
            <a:off x="6375437" y="2060558"/>
            <a:ext cx="1600223" cy="574793"/>
          </a:xfrm>
          <a:prstGeom prst="rect">
            <a:avLst/>
          </a:prstGeom>
          <a:solidFill>
            <a:srgbClr val="000000">
              <a:alpha val="39820"/>
            </a:srgbClr>
          </a:solidFill>
          <a:ln w="19050">
            <a:solidFill>
              <a:srgbClr val="000000">
                <a:alpha val="39820"/>
              </a:srgb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Adaptabilidade</a:t>
            </a:r>
          </a:p>
        </p:txBody>
      </p:sp>
      <p:sp>
        <p:nvSpPr>
          <p:cNvPr id="658" name="Informação…"/>
          <p:cNvSpPr/>
          <p:nvPr/>
        </p:nvSpPr>
        <p:spPr>
          <a:xfrm>
            <a:off x="6375437" y="3486234"/>
            <a:ext cx="1600223" cy="574792"/>
          </a:xfrm>
          <a:prstGeom prst="rect">
            <a:avLst/>
          </a:prstGeom>
          <a:solidFill>
            <a:srgbClr val="FF2600"/>
          </a:solidFill>
          <a:ln w="19050">
            <a:solidFill>
              <a:srgbClr val="FF2600"/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Informação </a:t>
            </a:r>
          </a:p>
          <a:p>
            <a:pPr algn="ctr">
              <a:defRPr>
                <a:solidFill>
                  <a:srgbClr val="FFFFFF"/>
                </a:solidFill>
              </a:defRPr>
            </a:pPr>
            <a:r>
              <a:t>contextual</a:t>
            </a:r>
          </a:p>
        </p:txBody>
      </p:sp>
      <p:sp>
        <p:nvSpPr>
          <p:cNvPr id="659" name="Tendência a…"/>
          <p:cNvSpPr/>
          <p:nvPr/>
        </p:nvSpPr>
        <p:spPr>
          <a:xfrm>
            <a:off x="6375437" y="4851239"/>
            <a:ext cx="1600223" cy="574793"/>
          </a:xfrm>
          <a:prstGeom prst="rect">
            <a:avLst/>
          </a:prstGeom>
          <a:solidFill>
            <a:srgbClr val="000000">
              <a:alpha val="39820"/>
            </a:srgbClr>
          </a:solidFill>
          <a:ln w="19050">
            <a:solidFill>
              <a:srgbClr val="000000">
                <a:alpha val="39820"/>
              </a:srgb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Tendência a</a:t>
            </a:r>
          </a:p>
          <a:p>
            <a:pPr algn="ctr">
              <a:defRPr>
                <a:solidFill>
                  <a:srgbClr val="FFFFFF"/>
                </a:solidFill>
              </a:defRPr>
            </a:pPr>
            <a:r>
              <a:t>falhas</a:t>
            </a:r>
          </a:p>
        </p:txBody>
      </p:sp>
      <p:sp>
        <p:nvSpPr>
          <p:cNvPr id="660" name="Usuário/…"/>
          <p:cNvSpPr txBox="1"/>
          <p:nvPr/>
        </p:nvSpPr>
        <p:spPr>
          <a:xfrm>
            <a:off x="3850867" y="4649292"/>
            <a:ext cx="1129982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700"/>
            </a:pPr>
            <a:r>
              <a:t>Usuário/</a:t>
            </a:r>
          </a:p>
          <a:p>
            <a:pPr algn="ctr">
              <a:defRPr sz="1700"/>
            </a:pPr>
            <a:r>
              <a:t>Pesquisador</a:t>
            </a:r>
          </a:p>
        </p:txBody>
      </p:sp>
      <p:sp>
        <p:nvSpPr>
          <p:cNvPr id="661" name="Line"/>
          <p:cNvSpPr/>
          <p:nvPr/>
        </p:nvSpPr>
        <p:spPr>
          <a:xfrm>
            <a:off x="2712438" y="3773629"/>
            <a:ext cx="675925" cy="1"/>
          </a:xfrm>
          <a:prstGeom prst="line">
            <a:avLst/>
          </a:prstGeom>
          <a:ln w="19050">
            <a:solidFill>
              <a:srgbClr val="000000">
                <a:alpha val="39820"/>
              </a:srgbClr>
            </a:solidFill>
            <a:prstDash val="sysDot"/>
            <a:miter lim="400000"/>
            <a:head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62" name="Line"/>
          <p:cNvSpPr/>
          <p:nvPr/>
        </p:nvSpPr>
        <p:spPr>
          <a:xfrm>
            <a:off x="5443354" y="3773629"/>
            <a:ext cx="675925" cy="1"/>
          </a:xfrm>
          <a:prstGeom prst="line">
            <a:avLst/>
          </a:prstGeom>
          <a:ln w="1905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63" name="Line"/>
          <p:cNvSpPr/>
          <p:nvPr/>
        </p:nvSpPr>
        <p:spPr>
          <a:xfrm>
            <a:off x="2578069" y="2313418"/>
            <a:ext cx="802376" cy="1197352"/>
          </a:xfrm>
          <a:prstGeom prst="line">
            <a:avLst/>
          </a:prstGeom>
          <a:ln w="19050">
            <a:solidFill>
              <a:srgbClr val="000000">
                <a:alpha val="39820"/>
              </a:srgbClr>
            </a:solidFill>
            <a:prstDash val="sysDot"/>
            <a:miter lim="400000"/>
            <a:head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64" name="Line"/>
          <p:cNvSpPr/>
          <p:nvPr/>
        </p:nvSpPr>
        <p:spPr>
          <a:xfrm flipH="1">
            <a:off x="5451614" y="2217315"/>
            <a:ext cx="706706" cy="1239676"/>
          </a:xfrm>
          <a:prstGeom prst="line">
            <a:avLst/>
          </a:prstGeom>
          <a:ln w="19050">
            <a:solidFill>
              <a:srgbClr val="000000">
                <a:alpha val="39820"/>
              </a:srgbClr>
            </a:solidFill>
            <a:prstDash val="sysDot"/>
            <a:miter lim="400000"/>
            <a:head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65" name="Line"/>
          <p:cNvSpPr/>
          <p:nvPr/>
        </p:nvSpPr>
        <p:spPr>
          <a:xfrm flipH="1" flipV="1">
            <a:off x="5410667" y="4090727"/>
            <a:ext cx="787890" cy="1071196"/>
          </a:xfrm>
          <a:prstGeom prst="line">
            <a:avLst/>
          </a:prstGeom>
          <a:ln w="19050">
            <a:solidFill>
              <a:srgbClr val="000000">
                <a:alpha val="39820"/>
              </a:srgbClr>
            </a:solidFill>
            <a:prstDash val="sysDot"/>
            <a:miter lim="400000"/>
            <a:head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66" name="Line"/>
          <p:cNvSpPr/>
          <p:nvPr/>
        </p:nvSpPr>
        <p:spPr>
          <a:xfrm flipV="1">
            <a:off x="2718244" y="4090727"/>
            <a:ext cx="656292" cy="1070690"/>
          </a:xfrm>
          <a:prstGeom prst="line">
            <a:avLst/>
          </a:prstGeom>
          <a:ln w="19050">
            <a:solidFill>
              <a:srgbClr val="000000">
                <a:alpha val="39820"/>
              </a:srgbClr>
            </a:solidFill>
            <a:prstDash val="sysDot"/>
            <a:miter lim="400000"/>
            <a:head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67" name="O conhecimento é representado pela estrutura de ativação da rede. Todo neurônio é potencialmente afetado pela atividade do demais"/>
          <p:cNvSpPr/>
          <p:nvPr/>
        </p:nvSpPr>
        <p:spPr>
          <a:xfrm>
            <a:off x="2538179" y="2682622"/>
            <a:ext cx="3755359" cy="2182015"/>
          </a:xfrm>
          <a:prstGeom prst="rect">
            <a:avLst/>
          </a:prstGeom>
          <a:solidFill>
            <a:srgbClr val="FFFC79"/>
          </a:solidFill>
          <a:ln w="254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2200"/>
            </a:pPr>
            <a:r>
              <a:t>O </a:t>
            </a:r>
            <a:r>
              <a:rPr b="1"/>
              <a:t>conhecimento</a:t>
            </a:r>
            <a:r>
              <a:t> é representado pela estrutura de </a:t>
            </a:r>
            <a:r>
              <a:rPr b="1"/>
              <a:t>ativação da rede</a:t>
            </a:r>
            <a:r>
              <a:t>. Todo neurônio é potencialmente afetado pela atividade do demais</a:t>
            </a:r>
          </a:p>
        </p:txBody>
      </p:sp>
      <p:sp>
        <p:nvSpPr>
          <p:cNvPr id="668" name="Benefícios/Característica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Benefícios/Características</a:t>
            </a:r>
          </a:p>
        </p:txBody>
      </p:sp>
      <p:sp>
        <p:nvSpPr>
          <p:cNvPr id="669" name="41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beneficios.jpeg" descr="beneficios.jpeg"/>
          <p:cNvPicPr>
            <a:picLocks noChangeAspect="1"/>
          </p:cNvPicPr>
          <p:nvPr/>
        </p:nvPicPr>
        <p:blipFill>
          <a:blip r:embed="rId2">
            <a:alphaModFix amt="39293"/>
            <a:extLst/>
          </a:blip>
          <a:stretch>
            <a:fillRect/>
          </a:stretch>
        </p:blipFill>
        <p:spPr>
          <a:xfrm>
            <a:off x="3634996" y="2992768"/>
            <a:ext cx="1561724" cy="1561724"/>
          </a:xfrm>
          <a:prstGeom prst="rect">
            <a:avLst/>
          </a:prstGeom>
          <a:ln w="12700">
            <a:miter lim="400000"/>
          </a:ln>
        </p:spPr>
      </p:pic>
      <p:sp>
        <p:nvSpPr>
          <p:cNvPr id="672" name="Generalização"/>
          <p:cNvSpPr/>
          <p:nvPr/>
        </p:nvSpPr>
        <p:spPr>
          <a:xfrm>
            <a:off x="856057" y="2060558"/>
            <a:ext cx="1600222" cy="574793"/>
          </a:xfrm>
          <a:prstGeom prst="rect">
            <a:avLst/>
          </a:prstGeom>
          <a:solidFill>
            <a:srgbClr val="000000">
              <a:alpha val="39293"/>
            </a:srgbClr>
          </a:solidFill>
          <a:ln w="19050">
            <a:solidFill>
              <a:srgbClr val="000000">
                <a:alpha val="39293"/>
              </a:srgb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Generalização</a:t>
            </a:r>
          </a:p>
        </p:txBody>
      </p:sp>
      <p:sp>
        <p:nvSpPr>
          <p:cNvPr id="673" name="Não…"/>
          <p:cNvSpPr/>
          <p:nvPr/>
        </p:nvSpPr>
        <p:spPr>
          <a:xfrm>
            <a:off x="856057" y="3486234"/>
            <a:ext cx="1600222" cy="574792"/>
          </a:xfrm>
          <a:prstGeom prst="rect">
            <a:avLst/>
          </a:prstGeom>
          <a:solidFill>
            <a:srgbClr val="000000">
              <a:alpha val="39293"/>
            </a:srgbClr>
          </a:solidFill>
          <a:ln w="19050">
            <a:solidFill>
              <a:srgbClr val="000000">
                <a:alpha val="39293"/>
              </a:srgb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Não</a:t>
            </a:r>
          </a:p>
          <a:p>
            <a:pPr algn="ctr">
              <a:defRPr>
                <a:solidFill>
                  <a:srgbClr val="FFFFFF"/>
                </a:solidFill>
              </a:defRPr>
            </a:pPr>
            <a:r>
              <a:t>linearidade</a:t>
            </a:r>
          </a:p>
        </p:txBody>
      </p:sp>
      <p:sp>
        <p:nvSpPr>
          <p:cNvPr id="674" name="Mapeamento…"/>
          <p:cNvSpPr/>
          <p:nvPr/>
        </p:nvSpPr>
        <p:spPr>
          <a:xfrm>
            <a:off x="856057" y="4851239"/>
            <a:ext cx="1600222" cy="574793"/>
          </a:xfrm>
          <a:prstGeom prst="rect">
            <a:avLst/>
          </a:prstGeom>
          <a:solidFill>
            <a:srgbClr val="000000">
              <a:alpha val="39293"/>
            </a:srgbClr>
          </a:solidFill>
          <a:ln w="19050">
            <a:solidFill>
              <a:srgbClr val="000000">
                <a:alpha val="39293"/>
              </a:srgb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Mapeamento</a:t>
            </a:r>
          </a:p>
          <a:p>
            <a:pPr algn="ctr">
              <a:defRPr>
                <a:solidFill>
                  <a:srgbClr val="FFFFFF"/>
                </a:solidFill>
              </a:defRPr>
            </a:pPr>
            <a:r>
              <a:t>Entrada-Saída</a:t>
            </a:r>
          </a:p>
        </p:txBody>
      </p:sp>
      <p:sp>
        <p:nvSpPr>
          <p:cNvPr id="675" name="Adaptabilidade"/>
          <p:cNvSpPr/>
          <p:nvPr/>
        </p:nvSpPr>
        <p:spPr>
          <a:xfrm>
            <a:off x="6375437" y="2060558"/>
            <a:ext cx="1600223" cy="574793"/>
          </a:xfrm>
          <a:prstGeom prst="rect">
            <a:avLst/>
          </a:prstGeom>
          <a:solidFill>
            <a:srgbClr val="000000">
              <a:alpha val="39293"/>
            </a:srgbClr>
          </a:solidFill>
          <a:ln w="19050">
            <a:solidFill>
              <a:srgbClr val="000000">
                <a:alpha val="39293"/>
              </a:srgb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Adaptabilidade</a:t>
            </a:r>
          </a:p>
        </p:txBody>
      </p:sp>
      <p:sp>
        <p:nvSpPr>
          <p:cNvPr id="676" name="Informação…"/>
          <p:cNvSpPr/>
          <p:nvPr/>
        </p:nvSpPr>
        <p:spPr>
          <a:xfrm>
            <a:off x="6375437" y="3486234"/>
            <a:ext cx="1600223" cy="574792"/>
          </a:xfrm>
          <a:prstGeom prst="rect">
            <a:avLst/>
          </a:prstGeom>
          <a:solidFill>
            <a:srgbClr val="000000">
              <a:alpha val="39293"/>
            </a:srgbClr>
          </a:solidFill>
          <a:ln w="19050">
            <a:solidFill>
              <a:srgbClr val="000000">
                <a:alpha val="39293"/>
              </a:srgb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Informação </a:t>
            </a:r>
          </a:p>
          <a:p>
            <a:pPr algn="ctr">
              <a:defRPr>
                <a:solidFill>
                  <a:srgbClr val="FFFFFF"/>
                </a:solidFill>
              </a:defRPr>
            </a:pPr>
            <a:r>
              <a:t>contextual</a:t>
            </a:r>
          </a:p>
        </p:txBody>
      </p:sp>
      <p:sp>
        <p:nvSpPr>
          <p:cNvPr id="677" name="Tendência a…"/>
          <p:cNvSpPr/>
          <p:nvPr/>
        </p:nvSpPr>
        <p:spPr>
          <a:xfrm>
            <a:off x="6375437" y="4851239"/>
            <a:ext cx="1600223" cy="574793"/>
          </a:xfrm>
          <a:prstGeom prst="rect">
            <a:avLst/>
          </a:prstGeom>
          <a:solidFill>
            <a:srgbClr val="FF2600"/>
          </a:solidFill>
          <a:ln w="19050">
            <a:solidFill>
              <a:srgbClr val="FF26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Tendência a</a:t>
            </a:r>
          </a:p>
          <a:p>
            <a:pPr algn="ctr">
              <a:defRPr>
                <a:solidFill>
                  <a:srgbClr val="FFFFFF"/>
                </a:solidFill>
              </a:defRPr>
            </a:pPr>
            <a:r>
              <a:t>falhas</a:t>
            </a:r>
          </a:p>
        </p:txBody>
      </p:sp>
      <p:sp>
        <p:nvSpPr>
          <p:cNvPr id="678" name="Usuário/…"/>
          <p:cNvSpPr txBox="1"/>
          <p:nvPr/>
        </p:nvSpPr>
        <p:spPr>
          <a:xfrm>
            <a:off x="3850867" y="4649292"/>
            <a:ext cx="1129982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700"/>
            </a:pPr>
            <a:r>
              <a:t>Usuário/</a:t>
            </a:r>
          </a:p>
          <a:p>
            <a:pPr algn="ctr">
              <a:defRPr sz="1700"/>
            </a:pPr>
            <a:r>
              <a:t>Pesquisador</a:t>
            </a:r>
          </a:p>
        </p:txBody>
      </p:sp>
      <p:sp>
        <p:nvSpPr>
          <p:cNvPr id="679" name="Line"/>
          <p:cNvSpPr/>
          <p:nvPr/>
        </p:nvSpPr>
        <p:spPr>
          <a:xfrm>
            <a:off x="2712438" y="3773629"/>
            <a:ext cx="675925" cy="1"/>
          </a:xfrm>
          <a:prstGeom prst="line">
            <a:avLst/>
          </a:prstGeom>
          <a:ln w="19050">
            <a:solidFill>
              <a:srgbClr val="000000">
                <a:alpha val="39293"/>
              </a:srgbClr>
            </a:solidFill>
            <a:prstDash val="sysDot"/>
            <a:miter lim="400000"/>
            <a:head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80" name="Line"/>
          <p:cNvSpPr/>
          <p:nvPr/>
        </p:nvSpPr>
        <p:spPr>
          <a:xfrm>
            <a:off x="5443354" y="3773629"/>
            <a:ext cx="675925" cy="1"/>
          </a:xfrm>
          <a:prstGeom prst="line">
            <a:avLst/>
          </a:prstGeom>
          <a:ln w="19050">
            <a:solidFill>
              <a:srgbClr val="000000">
                <a:alpha val="39293"/>
              </a:srgbClr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81" name="Line"/>
          <p:cNvSpPr/>
          <p:nvPr/>
        </p:nvSpPr>
        <p:spPr>
          <a:xfrm>
            <a:off x="2578069" y="2313418"/>
            <a:ext cx="802376" cy="1197352"/>
          </a:xfrm>
          <a:prstGeom prst="line">
            <a:avLst/>
          </a:prstGeom>
          <a:ln w="19050">
            <a:solidFill>
              <a:srgbClr val="000000">
                <a:alpha val="39293"/>
              </a:srgbClr>
            </a:solidFill>
            <a:prstDash val="sysDot"/>
            <a:miter lim="400000"/>
            <a:head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82" name="Line"/>
          <p:cNvSpPr/>
          <p:nvPr/>
        </p:nvSpPr>
        <p:spPr>
          <a:xfrm flipH="1">
            <a:off x="5451614" y="2217315"/>
            <a:ext cx="706706" cy="1239676"/>
          </a:xfrm>
          <a:prstGeom prst="line">
            <a:avLst/>
          </a:prstGeom>
          <a:ln w="19050">
            <a:solidFill>
              <a:srgbClr val="000000">
                <a:alpha val="39293"/>
              </a:srgbClr>
            </a:solidFill>
            <a:prstDash val="sysDot"/>
            <a:miter lim="400000"/>
            <a:head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83" name="Line"/>
          <p:cNvSpPr/>
          <p:nvPr/>
        </p:nvSpPr>
        <p:spPr>
          <a:xfrm flipH="1" flipV="1">
            <a:off x="5410667" y="4090727"/>
            <a:ext cx="787890" cy="1071196"/>
          </a:xfrm>
          <a:prstGeom prst="line">
            <a:avLst/>
          </a:prstGeom>
          <a:ln w="19050">
            <a:solidFill>
              <a:srgbClr val="000000">
                <a:alpha val="39293"/>
              </a:srgbClr>
            </a:solidFill>
            <a:prstDash val="sysDot"/>
            <a:miter lim="400000"/>
            <a:head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84" name="Line"/>
          <p:cNvSpPr/>
          <p:nvPr/>
        </p:nvSpPr>
        <p:spPr>
          <a:xfrm flipV="1">
            <a:off x="2718244" y="4090727"/>
            <a:ext cx="656292" cy="1070690"/>
          </a:xfrm>
          <a:prstGeom prst="line">
            <a:avLst/>
          </a:prstGeom>
          <a:ln w="19050">
            <a:solidFill>
              <a:srgbClr val="000000">
                <a:alpha val="39293"/>
              </a:srgbClr>
            </a:solidFill>
            <a:prstDash val="sysDot"/>
            <a:miter lim="400000"/>
            <a:head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85" name="O desempenho da RNA se mantem em condições adversas, pois a informação é distribuída pela estrutura da rede."/>
          <p:cNvSpPr/>
          <p:nvPr/>
        </p:nvSpPr>
        <p:spPr>
          <a:xfrm>
            <a:off x="1969166" y="2975133"/>
            <a:ext cx="4893385" cy="1536324"/>
          </a:xfrm>
          <a:prstGeom prst="rect">
            <a:avLst/>
          </a:prstGeom>
          <a:solidFill>
            <a:srgbClr val="FFFC79"/>
          </a:solidFill>
          <a:ln w="254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2200"/>
            </a:pPr>
            <a:r>
              <a:t>O desempenho da RNA se mantem em condições adversas, pois a </a:t>
            </a:r>
            <a:r>
              <a:rPr b="1"/>
              <a:t>informação é distribuída </a:t>
            </a:r>
            <a:r>
              <a:t>pela estrutura da rede.</a:t>
            </a:r>
          </a:p>
        </p:txBody>
      </p:sp>
      <p:sp>
        <p:nvSpPr>
          <p:cNvPr id="686" name="Benefícios/Característica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Benefícios/Características</a:t>
            </a:r>
          </a:p>
        </p:txBody>
      </p:sp>
      <p:sp>
        <p:nvSpPr>
          <p:cNvPr id="687" name="42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Roteir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Roteiro</a:t>
            </a:r>
          </a:p>
        </p:txBody>
      </p:sp>
      <p:sp>
        <p:nvSpPr>
          <p:cNvPr id="690" name="1."/>
          <p:cNvSpPr txBox="1"/>
          <p:nvPr/>
        </p:nvSpPr>
        <p:spPr>
          <a:xfrm>
            <a:off x="1471612" y="2369221"/>
            <a:ext cx="141759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sp>
        <p:nvSpPr>
          <p:cNvPr id="691" name="1."/>
          <p:cNvSpPr txBox="1"/>
          <p:nvPr/>
        </p:nvSpPr>
        <p:spPr>
          <a:xfrm>
            <a:off x="1333500" y="2307335"/>
            <a:ext cx="154845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sp>
        <p:nvSpPr>
          <p:cNvPr id="692" name="1."/>
          <p:cNvSpPr txBox="1"/>
          <p:nvPr/>
        </p:nvSpPr>
        <p:spPr>
          <a:xfrm>
            <a:off x="1471612" y="2381921"/>
            <a:ext cx="141759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sp>
        <p:nvSpPr>
          <p:cNvPr id="693" name="1."/>
          <p:cNvSpPr txBox="1"/>
          <p:nvPr/>
        </p:nvSpPr>
        <p:spPr>
          <a:xfrm>
            <a:off x="1333500" y="2320035"/>
            <a:ext cx="154845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grpSp>
        <p:nvGrpSpPr>
          <p:cNvPr id="696" name="Group"/>
          <p:cNvGrpSpPr/>
          <p:nvPr/>
        </p:nvGrpSpPr>
        <p:grpSpPr>
          <a:xfrm>
            <a:off x="876300" y="4155948"/>
            <a:ext cx="366713" cy="373791"/>
            <a:chOff x="0" y="0"/>
            <a:chExt cx="366712" cy="373790"/>
          </a:xfrm>
        </p:grpSpPr>
        <p:sp>
          <p:nvSpPr>
            <p:cNvPr id="694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95" name="5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697" name="Modelagem de Redes Neurais"/>
          <p:cNvSpPr txBox="1"/>
          <p:nvPr/>
        </p:nvSpPr>
        <p:spPr>
          <a:xfrm>
            <a:off x="1368521" y="4155948"/>
            <a:ext cx="3702234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Modelagem de Redes Neurais</a:t>
            </a:r>
          </a:p>
        </p:txBody>
      </p:sp>
      <p:grpSp>
        <p:nvGrpSpPr>
          <p:cNvPr id="700" name="Group"/>
          <p:cNvGrpSpPr/>
          <p:nvPr/>
        </p:nvGrpSpPr>
        <p:grpSpPr>
          <a:xfrm>
            <a:off x="866139" y="4703635"/>
            <a:ext cx="366714" cy="373792"/>
            <a:chOff x="0" y="0"/>
            <a:chExt cx="366712" cy="373790"/>
          </a:xfrm>
        </p:grpSpPr>
        <p:sp>
          <p:nvSpPr>
            <p:cNvPr id="698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99" name="5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701" name="Síntese / Próximas Aulas"/>
          <p:cNvSpPr txBox="1"/>
          <p:nvPr/>
        </p:nvSpPr>
        <p:spPr>
          <a:xfrm>
            <a:off x="1358361" y="4703635"/>
            <a:ext cx="3114362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Síntese / Próximas Aulas</a:t>
            </a:r>
          </a:p>
        </p:txBody>
      </p:sp>
      <p:grpSp>
        <p:nvGrpSpPr>
          <p:cNvPr id="704" name="Group"/>
          <p:cNvGrpSpPr/>
          <p:nvPr/>
        </p:nvGrpSpPr>
        <p:grpSpPr>
          <a:xfrm>
            <a:off x="883411" y="5262309"/>
            <a:ext cx="366714" cy="373791"/>
            <a:chOff x="0" y="0"/>
            <a:chExt cx="366712" cy="373790"/>
          </a:xfrm>
        </p:grpSpPr>
        <p:sp>
          <p:nvSpPr>
            <p:cNvPr id="702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03" name="5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705" name="Referências"/>
          <p:cNvSpPr txBox="1"/>
          <p:nvPr/>
        </p:nvSpPr>
        <p:spPr>
          <a:xfrm>
            <a:off x="1375633" y="5262309"/>
            <a:ext cx="1542861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Referências</a:t>
            </a:r>
          </a:p>
        </p:txBody>
      </p:sp>
      <p:sp>
        <p:nvSpPr>
          <p:cNvPr id="706" name="Rounded Rectangle"/>
          <p:cNvSpPr/>
          <p:nvPr/>
        </p:nvSpPr>
        <p:spPr>
          <a:xfrm>
            <a:off x="711200" y="3509214"/>
            <a:ext cx="7772400" cy="549276"/>
          </a:xfrm>
          <a:prstGeom prst="roundRect">
            <a:avLst>
              <a:gd name="adj" fmla="val 287"/>
            </a:avLst>
          </a:prstGeom>
          <a:solidFill>
            <a:srgbClr val="7ED1EC"/>
          </a:solidFill>
          <a:ln w="10000">
            <a:solidFill>
              <a:schemeClr val="accent1">
                <a:satOff val="-18607"/>
                <a:lumOff val="-14039"/>
              </a:scheme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707" name="Introdução / Motivação"/>
          <p:cNvSpPr txBox="1"/>
          <p:nvPr/>
        </p:nvSpPr>
        <p:spPr>
          <a:xfrm>
            <a:off x="1371600" y="1920875"/>
            <a:ext cx="2868795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Introdução / Motivação</a:t>
            </a:r>
          </a:p>
        </p:txBody>
      </p:sp>
      <p:grpSp>
        <p:nvGrpSpPr>
          <p:cNvPr id="710" name="Group"/>
          <p:cNvGrpSpPr/>
          <p:nvPr/>
        </p:nvGrpSpPr>
        <p:grpSpPr>
          <a:xfrm>
            <a:off x="876300" y="1916542"/>
            <a:ext cx="366713" cy="373791"/>
            <a:chOff x="0" y="0"/>
            <a:chExt cx="366712" cy="373790"/>
          </a:xfrm>
        </p:grpSpPr>
        <p:sp>
          <p:nvSpPr>
            <p:cNvPr id="708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09" name="1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713" name="Group"/>
          <p:cNvGrpSpPr/>
          <p:nvPr/>
        </p:nvGrpSpPr>
        <p:grpSpPr>
          <a:xfrm>
            <a:off x="879475" y="2482940"/>
            <a:ext cx="366713" cy="373791"/>
            <a:chOff x="0" y="0"/>
            <a:chExt cx="366712" cy="373790"/>
          </a:xfrm>
        </p:grpSpPr>
        <p:sp>
          <p:nvSpPr>
            <p:cNvPr id="711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12" name="2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716" name="Group"/>
          <p:cNvGrpSpPr/>
          <p:nvPr/>
        </p:nvGrpSpPr>
        <p:grpSpPr>
          <a:xfrm>
            <a:off x="879475" y="3049587"/>
            <a:ext cx="366713" cy="373791"/>
            <a:chOff x="0" y="0"/>
            <a:chExt cx="366712" cy="373790"/>
          </a:xfrm>
        </p:grpSpPr>
        <p:sp>
          <p:nvSpPr>
            <p:cNvPr id="714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15" name="3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719" name="Group"/>
          <p:cNvGrpSpPr/>
          <p:nvPr/>
        </p:nvGrpSpPr>
        <p:grpSpPr>
          <a:xfrm>
            <a:off x="876300" y="3606347"/>
            <a:ext cx="366713" cy="373792"/>
            <a:chOff x="0" y="0"/>
            <a:chExt cx="366712" cy="373790"/>
          </a:xfrm>
        </p:grpSpPr>
        <p:sp>
          <p:nvSpPr>
            <p:cNvPr id="717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18" name="4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4</a:t>
              </a:r>
            </a:p>
          </p:txBody>
        </p:sp>
      </p:grpSp>
      <p:sp>
        <p:nvSpPr>
          <p:cNvPr id="720" name="Neurônio Artificial"/>
          <p:cNvSpPr txBox="1"/>
          <p:nvPr/>
        </p:nvSpPr>
        <p:spPr>
          <a:xfrm>
            <a:off x="1361504" y="3597050"/>
            <a:ext cx="2294815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Neurônio Artificial</a:t>
            </a:r>
          </a:p>
        </p:txBody>
      </p:sp>
      <p:grpSp>
        <p:nvGrpSpPr>
          <p:cNvPr id="723" name="Group"/>
          <p:cNvGrpSpPr/>
          <p:nvPr/>
        </p:nvGrpSpPr>
        <p:grpSpPr>
          <a:xfrm>
            <a:off x="866139" y="4703635"/>
            <a:ext cx="366714" cy="373792"/>
            <a:chOff x="0" y="0"/>
            <a:chExt cx="366712" cy="373790"/>
          </a:xfrm>
        </p:grpSpPr>
        <p:sp>
          <p:nvSpPr>
            <p:cNvPr id="721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22" name="6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6</a:t>
              </a:r>
            </a:p>
          </p:txBody>
        </p:sp>
      </p:grpSp>
      <p:grpSp>
        <p:nvGrpSpPr>
          <p:cNvPr id="726" name="Group"/>
          <p:cNvGrpSpPr/>
          <p:nvPr/>
        </p:nvGrpSpPr>
        <p:grpSpPr>
          <a:xfrm>
            <a:off x="876300" y="5262309"/>
            <a:ext cx="366713" cy="373791"/>
            <a:chOff x="0" y="0"/>
            <a:chExt cx="366712" cy="373790"/>
          </a:xfrm>
        </p:grpSpPr>
        <p:sp>
          <p:nvSpPr>
            <p:cNvPr id="724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25" name="7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7</a:t>
              </a:r>
            </a:p>
          </p:txBody>
        </p:sp>
      </p:grpSp>
      <p:sp>
        <p:nvSpPr>
          <p:cNvPr id="727" name="Redes Neurais / Inspiração / Aprendizado"/>
          <p:cNvSpPr txBox="1"/>
          <p:nvPr/>
        </p:nvSpPr>
        <p:spPr>
          <a:xfrm>
            <a:off x="1354137" y="2482639"/>
            <a:ext cx="5090055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Redes Neurais / Inspiração / Aprendizado</a:t>
            </a:r>
          </a:p>
        </p:txBody>
      </p:sp>
      <p:sp>
        <p:nvSpPr>
          <p:cNvPr id="728" name="Benefícios / Características"/>
          <p:cNvSpPr txBox="1"/>
          <p:nvPr/>
        </p:nvSpPr>
        <p:spPr>
          <a:xfrm>
            <a:off x="1356663" y="3049363"/>
            <a:ext cx="3420452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Benefícios / Características</a:t>
            </a:r>
          </a:p>
        </p:txBody>
      </p:sp>
      <p:sp>
        <p:nvSpPr>
          <p:cNvPr id="729" name="43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Neurônio Artificial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Neurônio Artificial</a:t>
            </a:r>
          </a:p>
        </p:txBody>
      </p:sp>
      <p:sp>
        <p:nvSpPr>
          <p:cNvPr id="732" name="Mas como iremos codificar/representar um neurônio artificial?…"/>
          <p:cNvSpPr/>
          <p:nvPr/>
        </p:nvSpPr>
        <p:spPr>
          <a:xfrm>
            <a:off x="1643426" y="2561911"/>
            <a:ext cx="5857148" cy="1508985"/>
          </a:xfrm>
          <a:prstGeom prst="rect">
            <a:avLst/>
          </a:prstGeom>
          <a:solidFill>
            <a:srgbClr val="FFFC79"/>
          </a:solidFill>
          <a:ln w="254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2200"/>
            </a:pPr>
            <a:r>
              <a:t>Mas como iremos codificar/representar um </a:t>
            </a:r>
            <a:r>
              <a:rPr b="1"/>
              <a:t>neurônio artificial</a:t>
            </a:r>
            <a:r>
              <a:t>?</a:t>
            </a:r>
          </a:p>
          <a:p>
            <a:pPr algn="ctr">
              <a:defRPr sz="2200"/>
            </a:pPr>
          </a:p>
          <a:p>
            <a:pPr algn="ctr">
              <a:defRPr sz="2200"/>
            </a:pPr>
            <a:r>
              <a:t>Vamos nos inspirar na biologia :)</a:t>
            </a:r>
          </a:p>
        </p:txBody>
      </p:sp>
      <p:sp>
        <p:nvSpPr>
          <p:cNvPr id="733" name="44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Cérebro Human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Cérebro Humano</a:t>
            </a:r>
          </a:p>
        </p:txBody>
      </p:sp>
      <p:sp>
        <p:nvSpPr>
          <p:cNvPr id="736" name="Resposta"/>
          <p:cNvSpPr txBox="1"/>
          <p:nvPr/>
        </p:nvSpPr>
        <p:spPr>
          <a:xfrm>
            <a:off x="7791562" y="2782948"/>
            <a:ext cx="86211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700"/>
            </a:lvl1pPr>
          </a:lstStyle>
          <a:p>
            <a:pPr/>
            <a:r>
              <a:t>Resposta</a:t>
            </a:r>
          </a:p>
        </p:txBody>
      </p:sp>
      <p:sp>
        <p:nvSpPr>
          <p:cNvPr id="737" name="Estímulos…"/>
          <p:cNvSpPr txBox="1"/>
          <p:nvPr/>
        </p:nvSpPr>
        <p:spPr>
          <a:xfrm>
            <a:off x="377509" y="2662298"/>
            <a:ext cx="84650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700"/>
            </a:pPr>
            <a:r>
              <a:t>Estímulos</a:t>
            </a:r>
          </a:p>
          <a:p>
            <a:pPr algn="ctr">
              <a:defRPr sz="1700"/>
            </a:pPr>
            <a:r>
              <a:t>elétricos</a:t>
            </a:r>
          </a:p>
        </p:txBody>
      </p:sp>
      <p:pic>
        <p:nvPicPr>
          <p:cNvPr id="738" name="sinapes.jpg" descr="sinape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99277" y="3199693"/>
            <a:ext cx="1545445" cy="1159084"/>
          </a:xfrm>
          <a:prstGeom prst="rect">
            <a:avLst/>
          </a:prstGeom>
          <a:ln w="12700">
            <a:miter lim="400000"/>
          </a:ln>
        </p:spPr>
      </p:pic>
      <p:sp>
        <p:nvSpPr>
          <p:cNvPr id="739" name="Receptores"/>
          <p:cNvSpPr/>
          <p:nvPr/>
        </p:nvSpPr>
        <p:spPr>
          <a:xfrm>
            <a:off x="1840272" y="3331313"/>
            <a:ext cx="1254125" cy="895844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Receptores</a:t>
            </a:r>
          </a:p>
        </p:txBody>
      </p:sp>
      <p:sp>
        <p:nvSpPr>
          <p:cNvPr id="740" name="Efetuadores"/>
          <p:cNvSpPr/>
          <p:nvPr/>
        </p:nvSpPr>
        <p:spPr>
          <a:xfrm>
            <a:off x="5972002" y="3331313"/>
            <a:ext cx="1254125" cy="895844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Efetuadores</a:t>
            </a:r>
          </a:p>
        </p:txBody>
      </p:sp>
      <p:pic>
        <p:nvPicPr>
          <p:cNvPr id="741" name="stimulus.jpeg" descr="stimulus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8607" y="3321788"/>
            <a:ext cx="1332991" cy="914894"/>
          </a:xfrm>
          <a:prstGeom prst="rect">
            <a:avLst/>
          </a:prstGeom>
          <a:ln w="12700">
            <a:miter lim="400000"/>
          </a:ln>
        </p:spPr>
      </p:pic>
      <p:pic>
        <p:nvPicPr>
          <p:cNvPr id="742" name="signal.png" descr="signal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69582" y="3326200"/>
            <a:ext cx="906070" cy="906070"/>
          </a:xfrm>
          <a:prstGeom prst="rect">
            <a:avLst/>
          </a:prstGeom>
          <a:ln w="12700">
            <a:miter lim="400000"/>
          </a:ln>
        </p:spPr>
      </p:pic>
      <p:sp>
        <p:nvSpPr>
          <p:cNvPr id="743" name="Rede Neural"/>
          <p:cNvSpPr txBox="1"/>
          <p:nvPr/>
        </p:nvSpPr>
        <p:spPr>
          <a:xfrm>
            <a:off x="3967635" y="2782948"/>
            <a:ext cx="1208730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z="1700"/>
            </a:lvl1pPr>
          </a:lstStyle>
          <a:p>
            <a:pPr/>
            <a:r>
              <a:t>Rede Neural</a:t>
            </a:r>
          </a:p>
        </p:txBody>
      </p:sp>
      <p:sp>
        <p:nvSpPr>
          <p:cNvPr id="744" name="Line"/>
          <p:cNvSpPr/>
          <p:nvPr/>
        </p:nvSpPr>
        <p:spPr>
          <a:xfrm>
            <a:off x="3113637" y="3579626"/>
            <a:ext cx="675925" cy="1"/>
          </a:xfrm>
          <a:prstGeom prst="line">
            <a:avLst/>
          </a:prstGeom>
          <a:ln w="1905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745" name="Line"/>
          <p:cNvSpPr/>
          <p:nvPr/>
        </p:nvSpPr>
        <p:spPr>
          <a:xfrm>
            <a:off x="5296201" y="3579626"/>
            <a:ext cx="675925" cy="1"/>
          </a:xfrm>
          <a:prstGeom prst="line">
            <a:avLst/>
          </a:prstGeom>
          <a:ln w="1905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746" name="Line"/>
          <p:cNvSpPr/>
          <p:nvPr/>
        </p:nvSpPr>
        <p:spPr>
          <a:xfrm>
            <a:off x="1451331" y="3779234"/>
            <a:ext cx="379701" cy="1"/>
          </a:xfrm>
          <a:prstGeom prst="line">
            <a:avLst/>
          </a:prstGeom>
          <a:ln w="1905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747" name="Line"/>
          <p:cNvSpPr/>
          <p:nvPr/>
        </p:nvSpPr>
        <p:spPr>
          <a:xfrm>
            <a:off x="7261967" y="3779234"/>
            <a:ext cx="379700" cy="1"/>
          </a:xfrm>
          <a:prstGeom prst="line">
            <a:avLst/>
          </a:prstGeom>
          <a:ln w="19050">
            <a:solidFill>
              <a:srgbClr val="000000"/>
            </a:solidFill>
            <a:prstDash val="sysDot"/>
            <a:miter lim="400000"/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748" name="Line"/>
          <p:cNvSpPr/>
          <p:nvPr/>
        </p:nvSpPr>
        <p:spPr>
          <a:xfrm>
            <a:off x="3113637" y="3958830"/>
            <a:ext cx="675925" cy="1"/>
          </a:xfrm>
          <a:prstGeom prst="line">
            <a:avLst/>
          </a:prstGeom>
          <a:ln w="19050">
            <a:solidFill>
              <a:srgbClr val="FF2600"/>
            </a:solidFill>
            <a:prstDash val="sysDot"/>
            <a:miter lim="400000"/>
            <a:head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749" name="Line"/>
          <p:cNvSpPr/>
          <p:nvPr/>
        </p:nvSpPr>
        <p:spPr>
          <a:xfrm>
            <a:off x="5321601" y="3958830"/>
            <a:ext cx="675925" cy="1"/>
          </a:xfrm>
          <a:prstGeom prst="line">
            <a:avLst/>
          </a:prstGeom>
          <a:ln w="19050">
            <a:solidFill>
              <a:srgbClr val="FF2600"/>
            </a:solidFill>
            <a:prstDash val="sysDot"/>
            <a:miter lim="400000"/>
            <a:head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750" name="converte estímulos em impulsos elétricos"/>
          <p:cNvSpPr/>
          <p:nvPr/>
        </p:nvSpPr>
        <p:spPr>
          <a:xfrm>
            <a:off x="1502619" y="4331656"/>
            <a:ext cx="1929430" cy="693941"/>
          </a:xfrm>
          <a:prstGeom prst="rect">
            <a:avLst/>
          </a:prstGeom>
          <a:solidFill>
            <a:srgbClr val="95D8FF"/>
          </a:solidFill>
          <a:ln w="19050">
            <a:solidFill>
              <a:srgbClr val="0433FF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600"/>
            </a:lvl1pPr>
          </a:lstStyle>
          <a:p>
            <a:pPr/>
            <a:r>
              <a:t>converte estímulos em impulsos elétricos</a:t>
            </a:r>
          </a:p>
        </p:txBody>
      </p:sp>
      <p:sp>
        <p:nvSpPr>
          <p:cNvPr id="751" name="converte impulsos em saídas discerníreis"/>
          <p:cNvSpPr/>
          <p:nvPr/>
        </p:nvSpPr>
        <p:spPr>
          <a:xfrm>
            <a:off x="5634349" y="4331656"/>
            <a:ext cx="1929431" cy="693941"/>
          </a:xfrm>
          <a:prstGeom prst="rect">
            <a:avLst/>
          </a:prstGeom>
          <a:solidFill>
            <a:srgbClr val="95D8FF"/>
          </a:solidFill>
          <a:ln w="19050">
            <a:solidFill>
              <a:srgbClr val="0433FF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600"/>
            </a:lvl1pPr>
          </a:lstStyle>
          <a:p>
            <a:pPr/>
            <a:r>
              <a:t>converte impulsos em saídas discerníreis</a:t>
            </a:r>
          </a:p>
        </p:txBody>
      </p:sp>
      <p:sp>
        <p:nvSpPr>
          <p:cNvPr id="752" name="45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Cérebro Human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Cérebro Humano</a:t>
            </a:r>
          </a:p>
        </p:txBody>
      </p:sp>
      <p:pic>
        <p:nvPicPr>
          <p:cNvPr id="755" name="scale.jpg" descr="scal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0725" y="3021854"/>
            <a:ext cx="5162550" cy="1620468"/>
          </a:xfrm>
          <a:prstGeom prst="rect">
            <a:avLst/>
          </a:prstGeom>
          <a:ln w="12700">
            <a:miter lim="400000"/>
          </a:ln>
        </p:spPr>
      </p:pic>
      <p:sp>
        <p:nvSpPr>
          <p:cNvPr id="756" name="Neurônio"/>
          <p:cNvSpPr txBox="1"/>
          <p:nvPr/>
        </p:nvSpPr>
        <p:spPr>
          <a:xfrm>
            <a:off x="5939417" y="2637446"/>
            <a:ext cx="88034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700"/>
            </a:lvl1pPr>
          </a:lstStyle>
          <a:p>
            <a:pPr/>
            <a:r>
              <a:t>Neurônio</a:t>
            </a:r>
          </a:p>
        </p:txBody>
      </p:sp>
      <p:sp>
        <p:nvSpPr>
          <p:cNvPr id="757" name="Cérebro"/>
          <p:cNvSpPr txBox="1"/>
          <p:nvPr/>
        </p:nvSpPr>
        <p:spPr>
          <a:xfrm>
            <a:off x="2356002" y="2637446"/>
            <a:ext cx="8126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700"/>
            </a:lvl1pPr>
          </a:lstStyle>
          <a:p>
            <a:pPr/>
            <a:r>
              <a:t>Cérebro</a:t>
            </a:r>
          </a:p>
        </p:txBody>
      </p:sp>
      <p:sp>
        <p:nvSpPr>
          <p:cNvPr id="758" name="Tecido"/>
          <p:cNvSpPr txBox="1"/>
          <p:nvPr/>
        </p:nvSpPr>
        <p:spPr>
          <a:xfrm>
            <a:off x="4248579" y="2637446"/>
            <a:ext cx="64684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700"/>
            </a:lvl1pPr>
          </a:lstStyle>
          <a:p>
            <a:pPr/>
            <a:r>
              <a:t>Tecido</a:t>
            </a:r>
          </a:p>
        </p:txBody>
      </p:sp>
      <p:sp>
        <p:nvSpPr>
          <p:cNvPr id="759" name="Line"/>
          <p:cNvSpPr/>
          <p:nvPr/>
        </p:nvSpPr>
        <p:spPr>
          <a:xfrm>
            <a:off x="1901120" y="2387407"/>
            <a:ext cx="4722844" cy="1"/>
          </a:xfrm>
          <a:prstGeom prst="line">
            <a:avLst/>
          </a:prstGeom>
          <a:ln w="19050">
            <a:solidFill>
              <a:srgbClr val="FF2600"/>
            </a:solidFill>
            <a:prstDash val="sysDot"/>
            <a:miter lim="400000"/>
            <a:head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760" name="escala…"/>
          <p:cNvSpPr txBox="1"/>
          <p:nvPr/>
        </p:nvSpPr>
        <p:spPr>
          <a:xfrm>
            <a:off x="6725505" y="2100387"/>
            <a:ext cx="958991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700">
                <a:solidFill>
                  <a:srgbClr val="FF2600"/>
                </a:solidFill>
              </a:defRPr>
            </a:pPr>
            <a:r>
              <a:t>escala</a:t>
            </a:r>
          </a:p>
          <a:p>
            <a:pPr algn="ctr">
              <a:defRPr sz="1700">
                <a:solidFill>
                  <a:srgbClr val="FF2600"/>
                </a:solidFill>
              </a:defRPr>
            </a:pPr>
            <a:r>
              <a:t>(tamanho)</a:t>
            </a:r>
          </a:p>
        </p:txBody>
      </p:sp>
      <p:sp>
        <p:nvSpPr>
          <p:cNvPr id="761" name="mais lentos que portas lógicas"/>
          <p:cNvSpPr/>
          <p:nvPr/>
        </p:nvSpPr>
        <p:spPr>
          <a:xfrm>
            <a:off x="5891062" y="4855464"/>
            <a:ext cx="1205671" cy="971551"/>
          </a:xfrm>
          <a:prstGeom prst="rect">
            <a:avLst/>
          </a:prstGeom>
          <a:solidFill>
            <a:srgbClr val="95D8FF"/>
          </a:solidFill>
          <a:ln w="19050">
            <a:solidFill>
              <a:srgbClr val="0433FF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600"/>
            </a:lvl1pPr>
          </a:lstStyle>
          <a:p>
            <a:pPr/>
            <a:r>
              <a:t>mais lentos que portas lógicas</a:t>
            </a:r>
          </a:p>
        </p:txBody>
      </p:sp>
      <p:sp>
        <p:nvSpPr>
          <p:cNvPr id="762" name="nanosegundos…"/>
          <p:cNvSpPr txBox="1"/>
          <p:nvPr/>
        </p:nvSpPr>
        <p:spPr>
          <a:xfrm>
            <a:off x="7248130" y="4933569"/>
            <a:ext cx="1366967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700"/>
            </a:pPr>
            <a:r>
              <a:t>nanosegundos </a:t>
            </a:r>
          </a:p>
          <a:p>
            <a:pPr algn="ctr">
              <a:defRPr sz="1700"/>
            </a:pPr>
            <a:r>
              <a:t>x </a:t>
            </a:r>
          </a:p>
          <a:p>
            <a:pPr algn="ctr">
              <a:defRPr sz="1700"/>
            </a:pPr>
            <a:r>
              <a:t>milissegundos</a:t>
            </a:r>
          </a:p>
        </p:txBody>
      </p:sp>
      <p:sp>
        <p:nvSpPr>
          <p:cNvPr id="763" name="46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Cérebro Human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Cérebro Humano</a:t>
            </a:r>
          </a:p>
        </p:txBody>
      </p:sp>
      <p:pic>
        <p:nvPicPr>
          <p:cNvPr id="766" name="scale.jpg" descr="scal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0725" y="3021854"/>
            <a:ext cx="5162550" cy="1620468"/>
          </a:xfrm>
          <a:prstGeom prst="rect">
            <a:avLst/>
          </a:prstGeom>
          <a:ln w="12700">
            <a:miter lim="400000"/>
          </a:ln>
        </p:spPr>
      </p:pic>
      <p:sp>
        <p:nvSpPr>
          <p:cNvPr id="767" name="Neurônio"/>
          <p:cNvSpPr txBox="1"/>
          <p:nvPr/>
        </p:nvSpPr>
        <p:spPr>
          <a:xfrm>
            <a:off x="5939417" y="2637446"/>
            <a:ext cx="88034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700"/>
            </a:lvl1pPr>
          </a:lstStyle>
          <a:p>
            <a:pPr/>
            <a:r>
              <a:t>Neurônio</a:t>
            </a:r>
          </a:p>
        </p:txBody>
      </p:sp>
      <p:sp>
        <p:nvSpPr>
          <p:cNvPr id="768" name="Cérebro"/>
          <p:cNvSpPr txBox="1"/>
          <p:nvPr/>
        </p:nvSpPr>
        <p:spPr>
          <a:xfrm>
            <a:off x="2356002" y="2637446"/>
            <a:ext cx="8126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700"/>
            </a:lvl1pPr>
          </a:lstStyle>
          <a:p>
            <a:pPr/>
            <a:r>
              <a:t>Cérebro</a:t>
            </a:r>
          </a:p>
        </p:txBody>
      </p:sp>
      <p:sp>
        <p:nvSpPr>
          <p:cNvPr id="769" name="Tecido"/>
          <p:cNvSpPr txBox="1"/>
          <p:nvPr/>
        </p:nvSpPr>
        <p:spPr>
          <a:xfrm>
            <a:off x="4248579" y="2637446"/>
            <a:ext cx="64684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700"/>
            </a:lvl1pPr>
          </a:lstStyle>
          <a:p>
            <a:pPr/>
            <a:r>
              <a:t>Tecido</a:t>
            </a:r>
          </a:p>
        </p:txBody>
      </p:sp>
      <p:sp>
        <p:nvSpPr>
          <p:cNvPr id="770" name="Line"/>
          <p:cNvSpPr/>
          <p:nvPr/>
        </p:nvSpPr>
        <p:spPr>
          <a:xfrm>
            <a:off x="1901120" y="2387407"/>
            <a:ext cx="4722844" cy="1"/>
          </a:xfrm>
          <a:prstGeom prst="line">
            <a:avLst/>
          </a:prstGeom>
          <a:ln w="19050">
            <a:solidFill>
              <a:srgbClr val="FF2600"/>
            </a:solidFill>
            <a:prstDash val="sysDot"/>
            <a:miter lim="400000"/>
            <a:head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771" name="escala…"/>
          <p:cNvSpPr txBox="1"/>
          <p:nvPr/>
        </p:nvSpPr>
        <p:spPr>
          <a:xfrm>
            <a:off x="6725505" y="2100387"/>
            <a:ext cx="958991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700">
                <a:solidFill>
                  <a:srgbClr val="FF2600"/>
                </a:solidFill>
              </a:defRPr>
            </a:pPr>
            <a:r>
              <a:t>escala</a:t>
            </a:r>
          </a:p>
          <a:p>
            <a:pPr algn="ctr">
              <a:defRPr sz="1700">
                <a:solidFill>
                  <a:srgbClr val="FF2600"/>
                </a:solidFill>
              </a:defRPr>
            </a:pPr>
            <a:r>
              <a:t>(tamanho)</a:t>
            </a:r>
          </a:p>
        </p:txBody>
      </p:sp>
      <p:sp>
        <p:nvSpPr>
          <p:cNvPr id="772" name="mais lentos que portas lógicas"/>
          <p:cNvSpPr/>
          <p:nvPr/>
        </p:nvSpPr>
        <p:spPr>
          <a:xfrm>
            <a:off x="5891062" y="4855464"/>
            <a:ext cx="1205671" cy="971551"/>
          </a:xfrm>
          <a:prstGeom prst="rect">
            <a:avLst/>
          </a:prstGeom>
          <a:solidFill>
            <a:srgbClr val="95D8FF">
              <a:alpha val="25172"/>
            </a:srgbClr>
          </a:solidFill>
          <a:ln w="19050">
            <a:solidFill>
              <a:srgbClr val="0433FF">
                <a:alpha val="25172"/>
              </a:srgbClr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600"/>
            </a:lvl1pPr>
          </a:lstStyle>
          <a:p>
            <a:pPr/>
            <a:r>
              <a:t>mais lentos que portas lógicas</a:t>
            </a:r>
          </a:p>
        </p:txBody>
      </p:sp>
      <p:sp>
        <p:nvSpPr>
          <p:cNvPr id="773" name="sinapses químicas…"/>
          <p:cNvSpPr/>
          <p:nvPr/>
        </p:nvSpPr>
        <p:spPr>
          <a:xfrm>
            <a:off x="4025281" y="4855464"/>
            <a:ext cx="1205671" cy="971551"/>
          </a:xfrm>
          <a:prstGeom prst="rect">
            <a:avLst/>
          </a:prstGeom>
          <a:solidFill>
            <a:srgbClr val="95D8FF"/>
          </a:solidFill>
          <a:ln w="19050">
            <a:solidFill>
              <a:srgbClr val="0433FF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600"/>
            </a:pPr>
            <a:r>
              <a:t>sinapses químicas</a:t>
            </a:r>
          </a:p>
          <a:p>
            <a:pPr algn="ctr">
              <a:defRPr sz="1600"/>
            </a:pPr>
            <a:r>
              <a:t>(interações)</a:t>
            </a:r>
          </a:p>
        </p:txBody>
      </p:sp>
      <p:sp>
        <p:nvSpPr>
          <p:cNvPr id="774" name="47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Cérebro Human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Cérebro Humano</a:t>
            </a:r>
          </a:p>
        </p:txBody>
      </p:sp>
      <p:pic>
        <p:nvPicPr>
          <p:cNvPr id="777" name="scale.jpg" descr="scal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0725" y="3021854"/>
            <a:ext cx="5162550" cy="1620468"/>
          </a:xfrm>
          <a:prstGeom prst="rect">
            <a:avLst/>
          </a:prstGeom>
          <a:ln w="12700">
            <a:miter lim="400000"/>
          </a:ln>
        </p:spPr>
      </p:pic>
      <p:sp>
        <p:nvSpPr>
          <p:cNvPr id="778" name="Neurônio"/>
          <p:cNvSpPr txBox="1"/>
          <p:nvPr/>
        </p:nvSpPr>
        <p:spPr>
          <a:xfrm>
            <a:off x="5939417" y="2637446"/>
            <a:ext cx="88034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700"/>
            </a:lvl1pPr>
          </a:lstStyle>
          <a:p>
            <a:pPr/>
            <a:r>
              <a:t>Neurônio</a:t>
            </a:r>
          </a:p>
        </p:txBody>
      </p:sp>
      <p:sp>
        <p:nvSpPr>
          <p:cNvPr id="779" name="Cérebro"/>
          <p:cNvSpPr txBox="1"/>
          <p:nvPr/>
        </p:nvSpPr>
        <p:spPr>
          <a:xfrm>
            <a:off x="2356002" y="2637446"/>
            <a:ext cx="8126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700"/>
            </a:lvl1pPr>
          </a:lstStyle>
          <a:p>
            <a:pPr/>
            <a:r>
              <a:t>Cérebro</a:t>
            </a:r>
          </a:p>
        </p:txBody>
      </p:sp>
      <p:sp>
        <p:nvSpPr>
          <p:cNvPr id="780" name="Tecido"/>
          <p:cNvSpPr txBox="1"/>
          <p:nvPr/>
        </p:nvSpPr>
        <p:spPr>
          <a:xfrm>
            <a:off x="4248579" y="2637446"/>
            <a:ext cx="64684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700"/>
            </a:lvl1pPr>
          </a:lstStyle>
          <a:p>
            <a:pPr/>
            <a:r>
              <a:t>Tecido</a:t>
            </a:r>
          </a:p>
        </p:txBody>
      </p:sp>
      <p:sp>
        <p:nvSpPr>
          <p:cNvPr id="781" name="Line"/>
          <p:cNvSpPr/>
          <p:nvPr/>
        </p:nvSpPr>
        <p:spPr>
          <a:xfrm>
            <a:off x="1901120" y="2387407"/>
            <a:ext cx="4722844" cy="1"/>
          </a:xfrm>
          <a:prstGeom prst="line">
            <a:avLst/>
          </a:prstGeom>
          <a:ln w="19050">
            <a:solidFill>
              <a:srgbClr val="FF2600"/>
            </a:solidFill>
            <a:prstDash val="sysDot"/>
            <a:miter lim="400000"/>
            <a:head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782" name="escala…"/>
          <p:cNvSpPr txBox="1"/>
          <p:nvPr/>
        </p:nvSpPr>
        <p:spPr>
          <a:xfrm>
            <a:off x="6725505" y="2100387"/>
            <a:ext cx="958991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700">
                <a:solidFill>
                  <a:srgbClr val="FF2600"/>
                </a:solidFill>
              </a:defRPr>
            </a:pPr>
            <a:r>
              <a:t>escala</a:t>
            </a:r>
          </a:p>
          <a:p>
            <a:pPr algn="ctr">
              <a:defRPr sz="1700">
                <a:solidFill>
                  <a:srgbClr val="FF2600"/>
                </a:solidFill>
              </a:defRPr>
            </a:pPr>
            <a:r>
              <a:t>(tamanho)</a:t>
            </a:r>
          </a:p>
        </p:txBody>
      </p:sp>
      <p:sp>
        <p:nvSpPr>
          <p:cNvPr id="783" name="alto número de neurônios e conexões"/>
          <p:cNvSpPr/>
          <p:nvPr/>
        </p:nvSpPr>
        <p:spPr>
          <a:xfrm>
            <a:off x="2159500" y="4826363"/>
            <a:ext cx="1205671" cy="971551"/>
          </a:xfrm>
          <a:prstGeom prst="rect">
            <a:avLst/>
          </a:prstGeom>
          <a:solidFill>
            <a:srgbClr val="95D8FF"/>
          </a:solidFill>
          <a:ln w="19050">
            <a:solidFill>
              <a:srgbClr val="0433FF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600"/>
            </a:lvl1pPr>
          </a:lstStyle>
          <a:p>
            <a:pPr/>
            <a:r>
              <a:t>alto número de neurônios e conexões</a:t>
            </a:r>
          </a:p>
        </p:txBody>
      </p:sp>
      <p:sp>
        <p:nvSpPr>
          <p:cNvPr id="784" name="mais lentos que portas lógicas"/>
          <p:cNvSpPr/>
          <p:nvPr/>
        </p:nvSpPr>
        <p:spPr>
          <a:xfrm>
            <a:off x="5891062" y="4855464"/>
            <a:ext cx="1205671" cy="971551"/>
          </a:xfrm>
          <a:prstGeom prst="rect">
            <a:avLst/>
          </a:prstGeom>
          <a:solidFill>
            <a:srgbClr val="95D8FF">
              <a:alpha val="23496"/>
            </a:srgbClr>
          </a:solidFill>
          <a:ln w="19050">
            <a:solidFill>
              <a:srgbClr val="0433FF">
                <a:alpha val="23496"/>
              </a:srgbClr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600"/>
            </a:lvl1pPr>
          </a:lstStyle>
          <a:p>
            <a:pPr/>
            <a:r>
              <a:t>mais lentos que portas lógicas</a:t>
            </a:r>
          </a:p>
        </p:txBody>
      </p:sp>
      <p:sp>
        <p:nvSpPr>
          <p:cNvPr id="785" name="sinapses químicas…"/>
          <p:cNvSpPr/>
          <p:nvPr/>
        </p:nvSpPr>
        <p:spPr>
          <a:xfrm>
            <a:off x="4025281" y="4855464"/>
            <a:ext cx="1205671" cy="971551"/>
          </a:xfrm>
          <a:prstGeom prst="rect">
            <a:avLst/>
          </a:prstGeom>
          <a:solidFill>
            <a:srgbClr val="95D8FF">
              <a:alpha val="23496"/>
            </a:srgbClr>
          </a:solidFill>
          <a:ln w="19050">
            <a:solidFill>
              <a:srgbClr val="0433FF">
                <a:alpha val="23496"/>
              </a:srgbClr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600"/>
            </a:pPr>
            <a:r>
              <a:t>sinapses químicas</a:t>
            </a:r>
          </a:p>
          <a:p>
            <a:pPr algn="ctr">
              <a:defRPr sz="1600"/>
            </a:pPr>
            <a:r>
              <a:t>(interações)</a:t>
            </a:r>
          </a:p>
        </p:txBody>
      </p:sp>
      <p:sp>
        <p:nvSpPr>
          <p:cNvPr id="786" name="10 bi de neurônios…"/>
          <p:cNvSpPr txBox="1"/>
          <p:nvPr/>
        </p:nvSpPr>
        <p:spPr>
          <a:xfrm>
            <a:off x="275179" y="4845939"/>
            <a:ext cx="1713271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700"/>
            </a:pPr>
            <a:r>
              <a:t>10 bi de neurônios</a:t>
            </a:r>
          </a:p>
          <a:p>
            <a:pPr algn="ctr">
              <a:defRPr sz="1700"/>
            </a:pPr>
            <a:r>
              <a:t>60 tri de conexões</a:t>
            </a:r>
          </a:p>
          <a:p>
            <a:pPr algn="ctr">
              <a:defRPr sz="1700"/>
            </a:pPr>
            <a:r>
              <a:t>(córtex)</a:t>
            </a:r>
          </a:p>
        </p:txBody>
      </p:sp>
      <p:sp>
        <p:nvSpPr>
          <p:cNvPr id="787" name="48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Cérebro Human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Cérebro Humano</a:t>
            </a:r>
          </a:p>
        </p:txBody>
      </p:sp>
      <p:sp>
        <p:nvSpPr>
          <p:cNvPr id="790" name="Neurônio biológico"/>
          <p:cNvSpPr txBox="1"/>
          <p:nvPr>
            <p:ph type="body" sz="quarter" idx="1"/>
          </p:nvPr>
        </p:nvSpPr>
        <p:spPr>
          <a:xfrm>
            <a:off x="457200" y="1802338"/>
            <a:ext cx="8229600" cy="607523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pPr/>
            <a:r>
              <a:t>Neurônio biológico</a:t>
            </a:r>
          </a:p>
        </p:txBody>
      </p:sp>
      <p:pic>
        <p:nvPicPr>
          <p:cNvPr id="791" name="neuronio.png" descr="neuroni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8206" y="2480069"/>
            <a:ext cx="6787588" cy="3029227"/>
          </a:xfrm>
          <a:prstGeom prst="rect">
            <a:avLst/>
          </a:prstGeom>
          <a:ln w="12700">
            <a:miter lim="400000"/>
          </a:ln>
        </p:spPr>
      </p:pic>
      <p:sp>
        <p:nvSpPr>
          <p:cNvPr id="792" name="Line"/>
          <p:cNvSpPr/>
          <p:nvPr/>
        </p:nvSpPr>
        <p:spPr>
          <a:xfrm>
            <a:off x="1930220" y="5225848"/>
            <a:ext cx="5283560" cy="1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793" name="49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Introduçã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Introdução</a:t>
            </a:r>
          </a:p>
        </p:txBody>
      </p:sp>
      <p:sp>
        <p:nvSpPr>
          <p:cNvPr id="206" name="5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07" name="Quais os diferentes paradigmas da Inteligência Artificial?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sz="2300"/>
            </a:pPr>
          </a:p>
          <a:p>
            <a:pPr>
              <a:defRPr sz="2300"/>
            </a:pPr>
            <a:r>
              <a:t>Quais os diferentes paradigmas da Inteligência Artificial?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Cérebro Human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Cérebro Humano</a:t>
            </a:r>
          </a:p>
        </p:txBody>
      </p:sp>
      <p:sp>
        <p:nvSpPr>
          <p:cNvPr id="796" name="Neurônio biológico"/>
          <p:cNvSpPr txBox="1"/>
          <p:nvPr>
            <p:ph type="body" sz="quarter" idx="1"/>
          </p:nvPr>
        </p:nvSpPr>
        <p:spPr>
          <a:xfrm>
            <a:off x="457200" y="1802338"/>
            <a:ext cx="8229600" cy="607523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pPr/>
            <a:r>
              <a:t>Neurônio biológico</a:t>
            </a:r>
          </a:p>
        </p:txBody>
      </p:sp>
      <p:pic>
        <p:nvPicPr>
          <p:cNvPr id="797" name="neuronio.png" descr="neuroni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8206" y="2480069"/>
            <a:ext cx="6787588" cy="3029227"/>
          </a:xfrm>
          <a:prstGeom prst="rect">
            <a:avLst/>
          </a:prstGeom>
          <a:ln w="12700">
            <a:miter lim="400000"/>
          </a:ln>
        </p:spPr>
      </p:pic>
      <p:sp>
        <p:nvSpPr>
          <p:cNvPr id="798" name="Rectangle"/>
          <p:cNvSpPr/>
          <p:nvPr/>
        </p:nvSpPr>
        <p:spPr>
          <a:xfrm>
            <a:off x="4082135" y="4051034"/>
            <a:ext cx="764733" cy="300039"/>
          </a:xfrm>
          <a:prstGeom prst="rect">
            <a:avLst/>
          </a:prstGeom>
          <a:ln w="19050">
            <a:solidFill>
              <a:srgbClr val="FF2600"/>
            </a:solidFill>
            <a:prstDash val="sysDot"/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99" name="Rectangle"/>
          <p:cNvSpPr/>
          <p:nvPr/>
        </p:nvSpPr>
        <p:spPr>
          <a:xfrm>
            <a:off x="2744414" y="2667560"/>
            <a:ext cx="959948" cy="300039"/>
          </a:xfrm>
          <a:prstGeom prst="rect">
            <a:avLst/>
          </a:prstGeom>
          <a:ln w="12700">
            <a:solidFill>
              <a:srgbClr val="FF2600"/>
            </a:solidFill>
            <a:prstDash val="sysDot"/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00" name="Rectangle"/>
          <p:cNvSpPr/>
          <p:nvPr/>
        </p:nvSpPr>
        <p:spPr>
          <a:xfrm>
            <a:off x="1706222" y="3483270"/>
            <a:ext cx="659206" cy="473202"/>
          </a:xfrm>
          <a:prstGeom prst="rect">
            <a:avLst/>
          </a:prstGeom>
          <a:ln w="25400">
            <a:solidFill>
              <a:srgbClr val="FF2600"/>
            </a:solidFill>
            <a:prstDash val="sysDot"/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01" name="Line"/>
          <p:cNvSpPr/>
          <p:nvPr/>
        </p:nvSpPr>
        <p:spPr>
          <a:xfrm>
            <a:off x="1930220" y="5225848"/>
            <a:ext cx="5283560" cy="1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802" name="Axônios: linhas de transmissão…"/>
          <p:cNvSpPr/>
          <p:nvPr/>
        </p:nvSpPr>
        <p:spPr>
          <a:xfrm>
            <a:off x="1712721" y="5329612"/>
            <a:ext cx="5718558" cy="1174022"/>
          </a:xfrm>
          <a:prstGeom prst="rect">
            <a:avLst/>
          </a:prstGeom>
          <a:solidFill>
            <a:srgbClr val="FFFC79"/>
          </a:solidFill>
          <a:ln w="254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 sz="2200"/>
            </a:pPr>
            <a:r>
              <a:rPr b="1"/>
              <a:t>Axônios</a:t>
            </a:r>
            <a:r>
              <a:t>: linhas de transmissão</a:t>
            </a:r>
          </a:p>
          <a:p>
            <a:pPr>
              <a:defRPr sz="2200"/>
            </a:pPr>
            <a:r>
              <a:rPr b="1"/>
              <a:t>Dendritos</a:t>
            </a:r>
            <a:r>
              <a:t>: zonas de recepção</a:t>
            </a:r>
          </a:p>
          <a:p>
            <a:pPr>
              <a:defRPr sz="2200"/>
            </a:pPr>
            <a:r>
              <a:rPr b="1"/>
              <a:t>Corpo Celular (Soma)</a:t>
            </a:r>
            <a:r>
              <a:t>: processamento dos sinais</a:t>
            </a:r>
          </a:p>
        </p:txBody>
      </p:sp>
      <p:sp>
        <p:nvSpPr>
          <p:cNvPr id="803" name="50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Cérebro Human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Cérebro Humano</a:t>
            </a:r>
          </a:p>
        </p:txBody>
      </p:sp>
      <p:sp>
        <p:nvSpPr>
          <p:cNvPr id="806" name="Neurônio biológico"/>
          <p:cNvSpPr txBox="1"/>
          <p:nvPr>
            <p:ph type="body" sz="quarter" idx="1"/>
          </p:nvPr>
        </p:nvSpPr>
        <p:spPr>
          <a:xfrm>
            <a:off x="457200" y="1802338"/>
            <a:ext cx="8229600" cy="607523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pPr/>
            <a:r>
              <a:t>Neurônio biológico</a:t>
            </a:r>
          </a:p>
        </p:txBody>
      </p:sp>
      <p:sp>
        <p:nvSpPr>
          <p:cNvPr id="807" name="Line"/>
          <p:cNvSpPr/>
          <p:nvPr/>
        </p:nvSpPr>
        <p:spPr>
          <a:xfrm>
            <a:off x="1809196" y="4803628"/>
            <a:ext cx="5283561" cy="1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pic>
        <p:nvPicPr>
          <p:cNvPr id="808" name="Screen Shot 2021-03-01 at 22.27.13.png" descr="Screen Shot 2021-03-01 at 22.27.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9080" y="2721909"/>
            <a:ext cx="2182193" cy="990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09" name="Screen Shot 2021-03-01 at 22.27.13.png" descr="Screen Shot 2021-03-01 at 22.27.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9080" y="3559399"/>
            <a:ext cx="2182193" cy="990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10" name="Screen Shot 2021-03-01 at 22.27.13.png" descr="Screen Shot 2021-03-01 at 22.27.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23480" y="3265768"/>
            <a:ext cx="2182193" cy="990601"/>
          </a:xfrm>
          <a:prstGeom prst="rect">
            <a:avLst/>
          </a:prstGeom>
          <a:ln w="12700">
            <a:miter lim="400000"/>
          </a:ln>
        </p:spPr>
      </p:pic>
      <p:sp>
        <p:nvSpPr>
          <p:cNvPr id="811" name="As ramificações do axônio de um neurônio se conectam nos dendritos de outro neurônio, e assim por diante …"/>
          <p:cNvSpPr/>
          <p:nvPr/>
        </p:nvSpPr>
        <p:spPr>
          <a:xfrm>
            <a:off x="1522402" y="5363587"/>
            <a:ext cx="5857149" cy="1174022"/>
          </a:xfrm>
          <a:prstGeom prst="rect">
            <a:avLst/>
          </a:prstGeom>
          <a:solidFill>
            <a:srgbClr val="FFFC79"/>
          </a:solidFill>
          <a:ln w="254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2200"/>
            </a:pPr>
            <a:r>
              <a:t>As ramificações do </a:t>
            </a:r>
            <a:r>
              <a:rPr b="1"/>
              <a:t>axônio</a:t>
            </a:r>
            <a:r>
              <a:t> de um neurônio se conectam nos </a:t>
            </a:r>
            <a:r>
              <a:rPr b="1"/>
              <a:t>dendritos</a:t>
            </a:r>
            <a:r>
              <a:t> de outro neurônio, e assim por diante …</a:t>
            </a:r>
          </a:p>
        </p:txBody>
      </p:sp>
      <p:sp>
        <p:nvSpPr>
          <p:cNvPr id="812" name="Sentido do sinal"/>
          <p:cNvSpPr txBox="1"/>
          <p:nvPr/>
        </p:nvSpPr>
        <p:spPr>
          <a:xfrm>
            <a:off x="3673704" y="4880255"/>
            <a:ext cx="155454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Sentido do sinal</a:t>
            </a:r>
          </a:p>
        </p:txBody>
      </p:sp>
      <p:sp>
        <p:nvSpPr>
          <p:cNvPr id="813" name="51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Cérebro Human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Cérebro Humano</a:t>
            </a:r>
          </a:p>
        </p:txBody>
      </p:sp>
      <p:sp>
        <p:nvSpPr>
          <p:cNvPr id="816" name="Porém existem diferentes tipos de neurônios"/>
          <p:cNvSpPr txBox="1"/>
          <p:nvPr>
            <p:ph type="body" sz="quarter" idx="1"/>
          </p:nvPr>
        </p:nvSpPr>
        <p:spPr>
          <a:xfrm>
            <a:off x="457200" y="1802338"/>
            <a:ext cx="8229600" cy="607523"/>
          </a:xfrm>
          <a:prstGeom prst="rect">
            <a:avLst/>
          </a:prstGeom>
        </p:spPr>
        <p:txBody>
          <a:bodyPr/>
          <a:lstStyle/>
          <a:p>
            <a:pPr>
              <a:defRPr sz="2200"/>
            </a:pPr>
            <a:r>
              <a:t>Porém existem </a:t>
            </a:r>
            <a:r>
              <a:t>diferentes tipos de neurônios</a:t>
            </a:r>
          </a:p>
        </p:txBody>
      </p:sp>
      <p:pic>
        <p:nvPicPr>
          <p:cNvPr id="817" name="neurons.jpg" descr="neuron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65537" y="2375533"/>
            <a:ext cx="4212926" cy="3707518"/>
          </a:xfrm>
          <a:prstGeom prst="rect">
            <a:avLst/>
          </a:prstGeom>
          <a:ln w="12700">
            <a:miter lim="400000"/>
          </a:ln>
        </p:spPr>
      </p:pic>
      <p:sp>
        <p:nvSpPr>
          <p:cNvPr id="818" name="52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Cérebro Human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Cérebro Humano</a:t>
            </a:r>
          </a:p>
        </p:txBody>
      </p:sp>
      <p:pic>
        <p:nvPicPr>
          <p:cNvPr id="821" name="brainReg.jpg" descr="brainRe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9181" y="2904035"/>
            <a:ext cx="3948224" cy="222679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2" name="neuron1.jpg" descr="neuron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75064" y="3371115"/>
            <a:ext cx="489898" cy="895995"/>
          </a:xfrm>
          <a:prstGeom prst="rect">
            <a:avLst/>
          </a:prstGeom>
          <a:ln w="12700">
            <a:miter lim="400000"/>
          </a:ln>
        </p:spPr>
      </p:pic>
      <p:pic>
        <p:nvPicPr>
          <p:cNvPr id="823" name="neuron2.jpg" descr="neuron2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00128" y="4011259"/>
            <a:ext cx="598478" cy="818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824" name="neurons copy 2.jpg" descr="neurons copy 2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70860" y="2485075"/>
            <a:ext cx="598479" cy="682926"/>
          </a:xfrm>
          <a:prstGeom prst="rect">
            <a:avLst/>
          </a:prstGeom>
          <a:ln w="12700">
            <a:miter lim="400000"/>
          </a:ln>
        </p:spPr>
      </p:pic>
      <p:pic>
        <p:nvPicPr>
          <p:cNvPr id="825" name="neurons copy 3.jpg" descr="neurons copy 3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326403" y="5013837"/>
            <a:ext cx="777718" cy="818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826" name="neurons copy 4.jpg" descr="neurons copy 4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86697" y="2706918"/>
            <a:ext cx="732676" cy="895996"/>
          </a:xfrm>
          <a:prstGeom prst="rect">
            <a:avLst/>
          </a:prstGeom>
          <a:ln w="12700">
            <a:miter lim="400000"/>
          </a:ln>
        </p:spPr>
      </p:pic>
      <p:pic>
        <p:nvPicPr>
          <p:cNvPr id="827" name="neurons copy.jpg" descr="neurons copy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745584" y="4715820"/>
            <a:ext cx="897671" cy="818538"/>
          </a:xfrm>
          <a:prstGeom prst="rect">
            <a:avLst/>
          </a:prstGeom>
          <a:ln w="12700">
            <a:miter lim="400000"/>
          </a:ln>
        </p:spPr>
      </p:pic>
      <p:sp>
        <p:nvSpPr>
          <p:cNvPr id="828" name="… localizados em diferentes regiões do cérebro"/>
          <p:cNvSpPr txBox="1"/>
          <p:nvPr>
            <p:ph type="body" sz="quarter" idx="1"/>
          </p:nvPr>
        </p:nvSpPr>
        <p:spPr>
          <a:xfrm>
            <a:off x="457200" y="1802338"/>
            <a:ext cx="8229600" cy="607523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</a:lstStyle>
          <a:p>
            <a:pPr/>
            <a:r>
              <a:t>… localizados em diferentes regiões do cérebro</a:t>
            </a:r>
          </a:p>
        </p:txBody>
      </p:sp>
      <p:sp>
        <p:nvSpPr>
          <p:cNvPr id="829" name="53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Neurônio Artificial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Neurônio Artificial</a:t>
            </a:r>
          </a:p>
        </p:txBody>
      </p:sp>
      <p:sp>
        <p:nvSpPr>
          <p:cNvPr id="832" name="Logo, computacionalmente temos:"/>
          <p:cNvSpPr/>
          <p:nvPr/>
        </p:nvSpPr>
        <p:spPr>
          <a:xfrm>
            <a:off x="1643426" y="2311149"/>
            <a:ext cx="5857148" cy="672338"/>
          </a:xfrm>
          <a:prstGeom prst="rect">
            <a:avLst/>
          </a:prstGeom>
          <a:solidFill>
            <a:srgbClr val="FFFC79"/>
          </a:solidFill>
          <a:ln w="254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200"/>
            </a:lvl1pPr>
          </a:lstStyle>
          <a:p>
            <a:pPr/>
            <a:r>
              <a:t>Logo, computacionalmente temos:</a:t>
            </a:r>
          </a:p>
        </p:txBody>
      </p:sp>
      <p:sp>
        <p:nvSpPr>
          <p:cNvPr id="833" name="54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Neurônio Artificial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Neurônio Artificial</a:t>
            </a:r>
          </a:p>
        </p:txBody>
      </p:sp>
      <p:pic>
        <p:nvPicPr>
          <p:cNvPr id="8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1825" y="2097940"/>
            <a:ext cx="5930900" cy="3619501"/>
          </a:xfrm>
          <a:prstGeom prst="rect">
            <a:avLst/>
          </a:prstGeom>
          <a:ln w="12700">
            <a:miter lim="400000"/>
          </a:ln>
        </p:spPr>
      </p:pic>
      <p:sp>
        <p:nvSpPr>
          <p:cNvPr id="837" name="55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Neurônio Artificial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Neurônio Artificial</a:t>
            </a:r>
          </a:p>
        </p:txBody>
      </p:sp>
      <p:pic>
        <p:nvPicPr>
          <p:cNvPr id="8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1825" y="2097940"/>
            <a:ext cx="5930900" cy="3619501"/>
          </a:xfrm>
          <a:prstGeom prst="rect">
            <a:avLst/>
          </a:prstGeom>
          <a:ln w="12700">
            <a:miter lim="400000"/>
          </a:ln>
        </p:spPr>
      </p:pic>
      <p:sp>
        <p:nvSpPr>
          <p:cNvPr id="841" name="denários (recepção do sinal)"/>
          <p:cNvSpPr/>
          <p:nvPr/>
        </p:nvSpPr>
        <p:spPr>
          <a:xfrm>
            <a:off x="1962106" y="1597029"/>
            <a:ext cx="3707026" cy="458045"/>
          </a:xfrm>
          <a:prstGeom prst="rect">
            <a:avLst/>
          </a:prstGeom>
          <a:solidFill>
            <a:srgbClr val="FFFC79"/>
          </a:solidFill>
          <a:ln w="254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2200"/>
            </a:pPr>
            <a:r>
              <a:rPr b="1"/>
              <a:t>denários</a:t>
            </a:r>
            <a:r>
              <a:t> (recepção do sinal)</a:t>
            </a:r>
          </a:p>
        </p:txBody>
      </p:sp>
      <p:sp>
        <p:nvSpPr>
          <p:cNvPr id="842" name="Rectangle"/>
          <p:cNvSpPr/>
          <p:nvPr/>
        </p:nvSpPr>
        <p:spPr>
          <a:xfrm>
            <a:off x="3286873" y="2252102"/>
            <a:ext cx="397307" cy="2845404"/>
          </a:xfrm>
          <a:prstGeom prst="rect">
            <a:avLst/>
          </a:prstGeom>
          <a:ln w="25400">
            <a:solidFill>
              <a:srgbClr val="FF2600"/>
            </a:solidFill>
            <a:prstDash val="sysDot"/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43" name="56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Neurônio Artificial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Neurônio Artificial</a:t>
            </a:r>
          </a:p>
        </p:txBody>
      </p:sp>
      <p:pic>
        <p:nvPicPr>
          <p:cNvPr id="8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1825" y="2097940"/>
            <a:ext cx="5930900" cy="3619501"/>
          </a:xfrm>
          <a:prstGeom prst="rect">
            <a:avLst/>
          </a:prstGeom>
          <a:ln w="12700">
            <a:miter lim="400000"/>
          </a:ln>
        </p:spPr>
      </p:pic>
      <p:sp>
        <p:nvSpPr>
          <p:cNvPr id="847" name="soma (corpo celular)"/>
          <p:cNvSpPr/>
          <p:nvPr/>
        </p:nvSpPr>
        <p:spPr>
          <a:xfrm>
            <a:off x="3517266" y="2640166"/>
            <a:ext cx="3707026" cy="458046"/>
          </a:xfrm>
          <a:prstGeom prst="rect">
            <a:avLst/>
          </a:prstGeom>
          <a:solidFill>
            <a:srgbClr val="FFFC79"/>
          </a:solidFill>
          <a:ln w="254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2200"/>
            </a:pPr>
            <a:r>
              <a:rPr b="1"/>
              <a:t>soma</a:t>
            </a:r>
            <a:r>
              <a:t> (corpo celular)</a:t>
            </a:r>
          </a:p>
        </p:txBody>
      </p:sp>
      <p:sp>
        <p:nvSpPr>
          <p:cNvPr id="848" name="Rectangle"/>
          <p:cNvSpPr/>
          <p:nvPr/>
        </p:nvSpPr>
        <p:spPr>
          <a:xfrm>
            <a:off x="4600819" y="3289623"/>
            <a:ext cx="1195459" cy="1383680"/>
          </a:xfrm>
          <a:prstGeom prst="rect">
            <a:avLst/>
          </a:prstGeom>
          <a:ln w="25400">
            <a:solidFill>
              <a:srgbClr val="FF2600"/>
            </a:solidFill>
            <a:prstDash val="sysDot"/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49" name="57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Neurônio Artificial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Neurônio Artificial</a:t>
            </a:r>
          </a:p>
        </p:txBody>
      </p:sp>
      <p:pic>
        <p:nvPicPr>
          <p:cNvPr id="8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1825" y="2097940"/>
            <a:ext cx="5930900" cy="3619501"/>
          </a:xfrm>
          <a:prstGeom prst="rect">
            <a:avLst/>
          </a:prstGeom>
          <a:ln w="12700">
            <a:miter lim="400000"/>
          </a:ln>
        </p:spPr>
      </p:pic>
      <p:sp>
        <p:nvSpPr>
          <p:cNvPr id="853" name="axônio (propagação do sinal)"/>
          <p:cNvSpPr/>
          <p:nvPr/>
        </p:nvSpPr>
        <p:spPr>
          <a:xfrm>
            <a:off x="4613526" y="2321486"/>
            <a:ext cx="3707026" cy="458045"/>
          </a:xfrm>
          <a:prstGeom prst="rect">
            <a:avLst/>
          </a:prstGeom>
          <a:solidFill>
            <a:srgbClr val="FFFC79"/>
          </a:solidFill>
          <a:ln w="254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2200"/>
            </a:pPr>
            <a:r>
              <a:rPr b="1"/>
              <a:t>axônio</a:t>
            </a:r>
            <a:r>
              <a:t> (propagação do sinal)</a:t>
            </a:r>
          </a:p>
        </p:txBody>
      </p:sp>
      <p:sp>
        <p:nvSpPr>
          <p:cNvPr id="854" name="Rectangle"/>
          <p:cNvSpPr/>
          <p:nvPr/>
        </p:nvSpPr>
        <p:spPr>
          <a:xfrm>
            <a:off x="5942324" y="3123820"/>
            <a:ext cx="1981782" cy="1228004"/>
          </a:xfrm>
          <a:prstGeom prst="rect">
            <a:avLst/>
          </a:prstGeom>
          <a:ln w="25400">
            <a:solidFill>
              <a:srgbClr val="FF2600"/>
            </a:solidFill>
            <a:prstDash val="sysDot"/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55" name="58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Neurônio Artificial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Neurônio Artificial</a:t>
            </a:r>
          </a:p>
        </p:txBody>
      </p:sp>
      <p:sp>
        <p:nvSpPr>
          <p:cNvPr id="858" name="o Bias (viés) tem a função de aumentar ou diminuir a entrada da função de ativação"/>
          <p:cNvSpPr txBox="1"/>
          <p:nvPr/>
        </p:nvSpPr>
        <p:spPr>
          <a:xfrm>
            <a:off x="637374" y="5957994"/>
            <a:ext cx="7869252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28599" indent="-228599" defTabSz="457200">
              <a:buSzPct val="100000"/>
              <a:buChar char="•"/>
              <a:defRPr sz="1700"/>
            </a:pPr>
            <a:r>
              <a:t>o </a:t>
            </a:r>
            <a:r>
              <a:rPr b="1"/>
              <a:t>Bias (viés)</a:t>
            </a:r>
            <a:r>
              <a:t> tem a função de aumentar ou diminuir a entrada da função de ativação</a:t>
            </a:r>
          </a:p>
        </p:txBody>
      </p:sp>
      <p:sp>
        <p:nvSpPr>
          <p:cNvPr id="859" name="Line"/>
          <p:cNvSpPr/>
          <p:nvPr/>
        </p:nvSpPr>
        <p:spPr>
          <a:xfrm flipH="1">
            <a:off x="903995" y="2303972"/>
            <a:ext cx="730886" cy="1"/>
          </a:xfrm>
          <a:prstGeom prst="line">
            <a:avLst/>
          </a:prstGeom>
          <a:ln w="19050">
            <a:solidFill>
              <a:srgbClr val="FF2600"/>
            </a:solidFill>
            <a:prstDash val="sysDot"/>
            <a:miter lim="400000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860" name="Line"/>
          <p:cNvSpPr/>
          <p:nvPr/>
        </p:nvSpPr>
        <p:spPr>
          <a:xfrm flipV="1">
            <a:off x="929112" y="2313944"/>
            <a:ext cx="1" cy="3471952"/>
          </a:xfrm>
          <a:prstGeom prst="line">
            <a:avLst/>
          </a:prstGeom>
          <a:ln w="19050">
            <a:solidFill>
              <a:srgbClr val="FF2600"/>
            </a:solidFill>
            <a:prstDash val="sysDot"/>
            <a:miter lim="400000"/>
            <a:headEnd type="triangle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pic>
        <p:nvPicPr>
          <p:cNvPr id="8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1825" y="2097940"/>
            <a:ext cx="5930900" cy="3619501"/>
          </a:xfrm>
          <a:prstGeom prst="rect">
            <a:avLst/>
          </a:prstGeom>
          <a:ln w="12700">
            <a:miter lim="400000"/>
          </a:ln>
        </p:spPr>
      </p:pic>
      <p:sp>
        <p:nvSpPr>
          <p:cNvPr id="862" name="59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Introduçã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Introdução</a:t>
            </a:r>
          </a:p>
        </p:txBody>
      </p:sp>
      <p:sp>
        <p:nvSpPr>
          <p:cNvPr id="212" name="Quais os diferentes paradigmas da Inteligência Artificial?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sz="2300"/>
            </a:pPr>
          </a:p>
          <a:p>
            <a:pPr>
              <a:defRPr sz="2300"/>
            </a:pPr>
            <a:r>
              <a:t>Quais os diferentes paradigmas da Inteligência Artificial?</a:t>
            </a:r>
          </a:p>
          <a:p>
            <a:pPr lvl="2" marL="1004887" indent="-319087">
              <a:buSzPct val="60000"/>
              <a:buChar char="◻"/>
              <a:defRPr sz="2300"/>
            </a:pPr>
          </a:p>
          <a:p>
            <a:pPr lvl="2" marL="1004887" indent="-319087">
              <a:buSzPct val="60000"/>
              <a:buChar char="◻"/>
              <a:defRPr sz="2300"/>
            </a:pPr>
            <a:r>
              <a:rPr b="1"/>
              <a:t>Simbólico</a:t>
            </a:r>
            <a:r>
              <a:t>: programas baseados em cálculo e raciocínio lógico (lógica proposicional, de 1 ordem, etc …)</a:t>
            </a:r>
          </a:p>
          <a:p>
            <a:pPr lvl="2" marL="1004887" indent="-319087">
              <a:buSzPct val="60000"/>
              <a:buChar char="◻"/>
              <a:defRPr sz="2300"/>
            </a:pPr>
            <a:r>
              <a:rPr b="1"/>
              <a:t>Conexionista</a:t>
            </a:r>
            <a:r>
              <a:t>: programas baseados no funcionamento do cérebro</a:t>
            </a:r>
          </a:p>
          <a:p>
            <a:pPr lvl="2" marL="1004887" indent="-319087">
              <a:buSzPct val="60000"/>
              <a:buChar char="◻"/>
              <a:defRPr sz="2300"/>
            </a:pPr>
            <a:r>
              <a:rPr b="1"/>
              <a:t>Evolucionista</a:t>
            </a:r>
            <a:r>
              <a:t>: programas baseados na teoria evolucionista de Darwin, e genética de Mendel</a:t>
            </a:r>
          </a:p>
          <a:p>
            <a:pPr lvl="2" marL="1004887" indent="-319087">
              <a:buSzPct val="60000"/>
              <a:buChar char="◻"/>
              <a:defRPr sz="2300"/>
            </a:pPr>
            <a:r>
              <a:rPr b="1"/>
              <a:t>Inteligência de Enxame:</a:t>
            </a:r>
            <a:r>
              <a:t> programas baseados no comportamento coletivo de animais, insetos, etc</a:t>
            </a:r>
          </a:p>
          <a:p>
            <a:pPr lvl="2" marL="1004887" indent="-319087">
              <a:buSzPct val="60000"/>
              <a:buChar char="◻"/>
              <a:defRPr sz="2300"/>
            </a:pPr>
            <a:r>
              <a:rPr b="1"/>
              <a:t>Ensembles</a:t>
            </a:r>
            <a:r>
              <a:t>: combinação de algoritmos/modelos</a:t>
            </a:r>
          </a:p>
        </p:txBody>
      </p:sp>
      <p:sp>
        <p:nvSpPr>
          <p:cNvPr id="213" name="6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Neurônio Artificial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Neurônio Artificial</a:t>
            </a:r>
          </a:p>
        </p:txBody>
      </p:sp>
      <p:sp>
        <p:nvSpPr>
          <p:cNvPr id="865" name="Bias: efeito de aplicar uma transformação em uk, mantendo colinearidade"/>
          <p:cNvSpPr txBox="1"/>
          <p:nvPr>
            <p:ph type="body" sz="half" idx="1"/>
          </p:nvPr>
        </p:nvSpPr>
        <p:spPr>
          <a:xfrm>
            <a:off x="457200" y="1600200"/>
            <a:ext cx="8229600" cy="1530525"/>
          </a:xfrm>
          <a:prstGeom prst="rect">
            <a:avLst/>
          </a:prstGeom>
        </p:spPr>
        <p:txBody>
          <a:bodyPr/>
          <a:lstStyle/>
          <a:p>
            <a:pPr>
              <a:defRPr sz="2200"/>
            </a:pPr>
            <a:r>
              <a:rPr b="1"/>
              <a:t>Bias</a:t>
            </a:r>
            <a:r>
              <a:t>: efeito de aplicar uma transformação em u</a:t>
            </a:r>
            <a:r>
              <a:rPr baseline="-5999"/>
              <a:t>k</a:t>
            </a:r>
            <a:r>
              <a:t>, mantendo colinearidade</a:t>
            </a:r>
          </a:p>
        </p:txBody>
      </p:sp>
      <p:pic>
        <p:nvPicPr>
          <p:cNvPr id="8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0773" y="2547460"/>
            <a:ext cx="2937150" cy="3105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867" name="Screen Shot 2018-10-05 at 01.11.33.png" descr="Screen Shot 2018-10-05 at 01.11.3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79586" y="5578657"/>
            <a:ext cx="1419524" cy="527526"/>
          </a:xfrm>
          <a:prstGeom prst="rect">
            <a:avLst/>
          </a:prstGeom>
          <a:ln w="12700">
            <a:miter lim="400000"/>
          </a:ln>
        </p:spPr>
      </p:pic>
      <p:sp>
        <p:nvSpPr>
          <p:cNvPr id="868" name="parâmetro externo ao neurônio"/>
          <p:cNvSpPr/>
          <p:nvPr/>
        </p:nvSpPr>
        <p:spPr>
          <a:xfrm>
            <a:off x="1491838" y="3614445"/>
            <a:ext cx="1205671" cy="971551"/>
          </a:xfrm>
          <a:prstGeom prst="rect">
            <a:avLst/>
          </a:prstGeom>
          <a:solidFill>
            <a:srgbClr val="95D8FF"/>
          </a:solidFill>
          <a:ln w="19050">
            <a:solidFill>
              <a:srgbClr val="0433FF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900"/>
            </a:lvl1pPr>
          </a:lstStyle>
          <a:p>
            <a:pPr/>
            <a:r>
              <a:t>parâmetro externo ao neurônio</a:t>
            </a:r>
          </a:p>
        </p:txBody>
      </p:sp>
      <p:sp>
        <p:nvSpPr>
          <p:cNvPr id="869" name="60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Neurônio Artificial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Neurônio Artificial</a:t>
            </a:r>
          </a:p>
        </p:txBody>
      </p:sp>
      <p:sp>
        <p:nvSpPr>
          <p:cNvPr id="872" name="Matematicamente:…"/>
          <p:cNvSpPr txBox="1"/>
          <p:nvPr>
            <p:ph type="body" idx="1"/>
          </p:nvPr>
        </p:nvSpPr>
        <p:spPr>
          <a:xfrm>
            <a:off x="457200" y="1600200"/>
            <a:ext cx="8229600" cy="4656375"/>
          </a:xfrm>
          <a:prstGeom prst="rect">
            <a:avLst/>
          </a:prstGeom>
        </p:spPr>
        <p:txBody>
          <a:bodyPr/>
          <a:lstStyle/>
          <a:p>
            <a:pPr marL="253069" indent="-253069">
              <a:defRPr b="1"/>
            </a:pPr>
            <a:r>
              <a:rPr b="0" sz="2300"/>
              <a:t>Matematicamente</a:t>
            </a:r>
            <a:r>
              <a:t>:</a:t>
            </a:r>
          </a:p>
          <a:p>
            <a:pPr>
              <a:defRPr b="1"/>
            </a:pPr>
          </a:p>
          <a:p>
            <a:pPr>
              <a:defRPr b="1"/>
            </a:pPr>
          </a:p>
          <a:p>
            <a:pPr>
              <a:defRPr b="1"/>
            </a:pPr>
          </a:p>
          <a:p>
            <a:pPr lvl="2">
              <a:buSzPct val="60000"/>
              <a:buChar char="◻"/>
              <a:defRPr sz="2300"/>
            </a:pPr>
            <a:r>
              <a:t>X são os sinais de entrada</a:t>
            </a:r>
          </a:p>
          <a:p>
            <a:pPr lvl="2">
              <a:buSzPct val="60000"/>
              <a:buChar char="◻"/>
              <a:defRPr sz="2300"/>
            </a:pPr>
            <a:r>
              <a:t>W são os pesos sinápticos do neurônio k</a:t>
            </a:r>
          </a:p>
          <a:p>
            <a:pPr lvl="2">
              <a:buSzPct val="60000"/>
              <a:buChar char="◻"/>
              <a:defRPr sz="2300"/>
            </a:pPr>
            <a:r>
              <a:t>v</a:t>
            </a:r>
            <a:r>
              <a:rPr baseline="-5999"/>
              <a:t>k</a:t>
            </a:r>
            <a:r>
              <a:t> é a combinação linear de W (pesos) e X (entradas)</a:t>
            </a:r>
          </a:p>
          <a:p>
            <a:pPr lvl="2">
              <a:buSzPct val="60000"/>
              <a:buChar char="◻"/>
              <a:defRPr sz="2300"/>
            </a:pPr>
            <a:r>
              <a:t>φ(.) é a função de ativação (sinal propagado)</a:t>
            </a:r>
          </a:p>
          <a:p>
            <a:pPr lvl="2">
              <a:buSzPct val="60000"/>
              <a:buChar char="◻"/>
              <a:defRPr sz="2300"/>
            </a:pPr>
            <a:r>
              <a:t>y</a:t>
            </a:r>
            <a:r>
              <a:rPr baseline="-5999"/>
              <a:t>k</a:t>
            </a:r>
            <a:r>
              <a:t> é a saída do neurônio</a:t>
            </a:r>
          </a:p>
        </p:txBody>
      </p:sp>
      <p:pic>
        <p:nvPicPr>
          <p:cNvPr id="873" name="Screen Shot 2018-10-05 at 01.15.59.png" descr="Screen Shot 2018-10-05 at 01.15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8244" y="2214681"/>
            <a:ext cx="4867512" cy="1097364"/>
          </a:xfrm>
          <a:prstGeom prst="rect">
            <a:avLst/>
          </a:prstGeom>
          <a:ln w="12700">
            <a:miter lim="400000"/>
          </a:ln>
        </p:spPr>
      </p:pic>
      <p:sp>
        <p:nvSpPr>
          <p:cNvPr id="874" name="61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Neurônio Artificial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Neurônio Artificial</a:t>
            </a:r>
          </a:p>
        </p:txBody>
      </p:sp>
      <p:pic>
        <p:nvPicPr>
          <p:cNvPr id="8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1825" y="2097940"/>
            <a:ext cx="5930900" cy="3619501"/>
          </a:xfrm>
          <a:prstGeom prst="rect">
            <a:avLst/>
          </a:prstGeom>
          <a:ln w="12700">
            <a:miter lim="400000"/>
          </a:ln>
        </p:spPr>
      </p:pic>
      <p:sp>
        <p:nvSpPr>
          <p:cNvPr id="878" name="função de…"/>
          <p:cNvSpPr/>
          <p:nvPr/>
        </p:nvSpPr>
        <p:spPr>
          <a:xfrm>
            <a:off x="5859119" y="2990006"/>
            <a:ext cx="995220" cy="547214"/>
          </a:xfrm>
          <a:prstGeom prst="rect">
            <a:avLst/>
          </a:prstGeom>
          <a:solidFill>
            <a:srgbClr val="FFFC79"/>
          </a:solidFill>
          <a:ln w="254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600"/>
            </a:pPr>
            <a:r>
              <a:rPr b="1"/>
              <a:t>função de</a:t>
            </a:r>
            <a:endParaRPr b="1"/>
          </a:p>
          <a:p>
            <a:pPr algn="ctr">
              <a:defRPr sz="1600"/>
            </a:pPr>
            <a:r>
              <a:rPr b="1"/>
              <a:t>ativação</a:t>
            </a:r>
          </a:p>
        </p:txBody>
      </p:sp>
      <p:sp>
        <p:nvSpPr>
          <p:cNvPr id="879" name="Pesos…"/>
          <p:cNvSpPr/>
          <p:nvPr/>
        </p:nvSpPr>
        <p:spPr>
          <a:xfrm>
            <a:off x="3612613" y="5156560"/>
            <a:ext cx="1201699" cy="649748"/>
          </a:xfrm>
          <a:prstGeom prst="rect">
            <a:avLst/>
          </a:prstGeom>
          <a:solidFill>
            <a:srgbClr val="FFFC79"/>
          </a:solidFill>
          <a:ln w="254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600"/>
            </a:pPr>
            <a:r>
              <a:rPr b="1"/>
              <a:t>Pesos</a:t>
            </a:r>
            <a:endParaRPr b="1"/>
          </a:p>
          <a:p>
            <a:pPr algn="ctr">
              <a:defRPr sz="1600"/>
            </a:pPr>
            <a:r>
              <a:rPr b="1"/>
              <a:t>sinápticos</a:t>
            </a:r>
          </a:p>
        </p:txBody>
      </p:sp>
      <p:sp>
        <p:nvSpPr>
          <p:cNvPr id="880" name="Sinais de…"/>
          <p:cNvSpPr/>
          <p:nvPr/>
        </p:nvSpPr>
        <p:spPr>
          <a:xfrm>
            <a:off x="1700059" y="3639311"/>
            <a:ext cx="1201699" cy="649748"/>
          </a:xfrm>
          <a:prstGeom prst="rect">
            <a:avLst/>
          </a:prstGeom>
          <a:solidFill>
            <a:srgbClr val="FFFC79"/>
          </a:solidFill>
          <a:ln w="254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600"/>
            </a:pPr>
            <a:r>
              <a:rPr b="1"/>
              <a:t>Sinais de</a:t>
            </a:r>
            <a:endParaRPr b="1"/>
          </a:p>
          <a:p>
            <a:pPr algn="ctr">
              <a:defRPr sz="1600"/>
            </a:pPr>
            <a:r>
              <a:rPr b="1"/>
              <a:t>entrada</a:t>
            </a:r>
          </a:p>
        </p:txBody>
      </p:sp>
      <p:sp>
        <p:nvSpPr>
          <p:cNvPr id="881" name="Sinal de…"/>
          <p:cNvSpPr/>
          <p:nvPr/>
        </p:nvSpPr>
        <p:spPr>
          <a:xfrm>
            <a:off x="7181098" y="3307222"/>
            <a:ext cx="809004" cy="547214"/>
          </a:xfrm>
          <a:prstGeom prst="rect">
            <a:avLst/>
          </a:prstGeom>
          <a:solidFill>
            <a:srgbClr val="FFFC79"/>
          </a:solidFill>
          <a:ln w="254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b="1" sz="1600"/>
            </a:pPr>
            <a:r>
              <a:t>Sinal de</a:t>
            </a:r>
          </a:p>
          <a:p>
            <a:pPr algn="ctr">
              <a:defRPr b="1" sz="1600"/>
            </a:pPr>
            <a:r>
              <a:t>saída</a:t>
            </a:r>
          </a:p>
        </p:txBody>
      </p:sp>
      <p:sp>
        <p:nvSpPr>
          <p:cNvPr id="882" name="W * X"/>
          <p:cNvSpPr/>
          <p:nvPr/>
        </p:nvSpPr>
        <p:spPr>
          <a:xfrm>
            <a:off x="5024140" y="4274494"/>
            <a:ext cx="686917" cy="447498"/>
          </a:xfrm>
          <a:prstGeom prst="rect">
            <a:avLst/>
          </a:prstGeom>
          <a:solidFill>
            <a:srgbClr val="FFFC79"/>
          </a:solidFill>
          <a:ln w="254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b="1" sz="1600"/>
            </a:lvl1pPr>
          </a:lstStyle>
          <a:p>
            <a:pPr/>
            <a:r>
              <a:t>W * X</a:t>
            </a:r>
          </a:p>
        </p:txBody>
      </p:sp>
      <p:sp>
        <p:nvSpPr>
          <p:cNvPr id="883" name="62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Roteir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Roteiro</a:t>
            </a:r>
          </a:p>
        </p:txBody>
      </p:sp>
      <p:grpSp>
        <p:nvGrpSpPr>
          <p:cNvPr id="888" name="Group"/>
          <p:cNvGrpSpPr/>
          <p:nvPr/>
        </p:nvGrpSpPr>
        <p:grpSpPr>
          <a:xfrm>
            <a:off x="866139" y="4703635"/>
            <a:ext cx="366714" cy="373792"/>
            <a:chOff x="0" y="0"/>
            <a:chExt cx="366712" cy="373790"/>
          </a:xfrm>
        </p:grpSpPr>
        <p:sp>
          <p:nvSpPr>
            <p:cNvPr id="886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87" name="5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889" name="Síntese / Próximas Aulas"/>
          <p:cNvSpPr txBox="1"/>
          <p:nvPr/>
        </p:nvSpPr>
        <p:spPr>
          <a:xfrm>
            <a:off x="1358361" y="4703635"/>
            <a:ext cx="3114362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Síntese / Próximas Aulas</a:t>
            </a:r>
          </a:p>
        </p:txBody>
      </p:sp>
      <p:grpSp>
        <p:nvGrpSpPr>
          <p:cNvPr id="892" name="Group"/>
          <p:cNvGrpSpPr/>
          <p:nvPr/>
        </p:nvGrpSpPr>
        <p:grpSpPr>
          <a:xfrm>
            <a:off x="883411" y="5262309"/>
            <a:ext cx="366714" cy="373791"/>
            <a:chOff x="0" y="0"/>
            <a:chExt cx="366712" cy="373790"/>
          </a:xfrm>
        </p:grpSpPr>
        <p:sp>
          <p:nvSpPr>
            <p:cNvPr id="890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91" name="5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893" name="Referências"/>
          <p:cNvSpPr txBox="1"/>
          <p:nvPr/>
        </p:nvSpPr>
        <p:spPr>
          <a:xfrm>
            <a:off x="1375633" y="5262309"/>
            <a:ext cx="1542861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Referências</a:t>
            </a:r>
          </a:p>
        </p:txBody>
      </p:sp>
      <p:sp>
        <p:nvSpPr>
          <p:cNvPr id="894" name="Rounded Rectangle"/>
          <p:cNvSpPr/>
          <p:nvPr/>
        </p:nvSpPr>
        <p:spPr>
          <a:xfrm>
            <a:off x="711200" y="4068014"/>
            <a:ext cx="7772400" cy="549276"/>
          </a:xfrm>
          <a:prstGeom prst="roundRect">
            <a:avLst>
              <a:gd name="adj" fmla="val 287"/>
            </a:avLst>
          </a:prstGeom>
          <a:solidFill>
            <a:srgbClr val="7ED1EC"/>
          </a:solidFill>
          <a:ln w="10000">
            <a:solidFill>
              <a:schemeClr val="accent1">
                <a:satOff val="-18607"/>
                <a:lumOff val="-14039"/>
              </a:scheme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895" name="Introdução / Motivação"/>
          <p:cNvSpPr txBox="1"/>
          <p:nvPr/>
        </p:nvSpPr>
        <p:spPr>
          <a:xfrm>
            <a:off x="1371600" y="1920875"/>
            <a:ext cx="2868795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Introdução / Motivação</a:t>
            </a:r>
          </a:p>
        </p:txBody>
      </p:sp>
      <p:grpSp>
        <p:nvGrpSpPr>
          <p:cNvPr id="898" name="Group"/>
          <p:cNvGrpSpPr/>
          <p:nvPr/>
        </p:nvGrpSpPr>
        <p:grpSpPr>
          <a:xfrm>
            <a:off x="876300" y="1916542"/>
            <a:ext cx="366713" cy="373791"/>
            <a:chOff x="0" y="0"/>
            <a:chExt cx="366712" cy="373790"/>
          </a:xfrm>
        </p:grpSpPr>
        <p:sp>
          <p:nvSpPr>
            <p:cNvPr id="896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97" name="1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901" name="Group"/>
          <p:cNvGrpSpPr/>
          <p:nvPr/>
        </p:nvGrpSpPr>
        <p:grpSpPr>
          <a:xfrm>
            <a:off x="879475" y="2482940"/>
            <a:ext cx="366713" cy="373791"/>
            <a:chOff x="0" y="0"/>
            <a:chExt cx="366712" cy="373790"/>
          </a:xfrm>
        </p:grpSpPr>
        <p:sp>
          <p:nvSpPr>
            <p:cNvPr id="899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00" name="2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904" name="Group"/>
          <p:cNvGrpSpPr/>
          <p:nvPr/>
        </p:nvGrpSpPr>
        <p:grpSpPr>
          <a:xfrm>
            <a:off x="879475" y="3049587"/>
            <a:ext cx="366713" cy="373791"/>
            <a:chOff x="0" y="0"/>
            <a:chExt cx="366712" cy="373790"/>
          </a:xfrm>
        </p:grpSpPr>
        <p:sp>
          <p:nvSpPr>
            <p:cNvPr id="902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03" name="3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907" name="Group"/>
          <p:cNvGrpSpPr/>
          <p:nvPr/>
        </p:nvGrpSpPr>
        <p:grpSpPr>
          <a:xfrm>
            <a:off x="876300" y="3606347"/>
            <a:ext cx="366713" cy="373792"/>
            <a:chOff x="0" y="0"/>
            <a:chExt cx="366712" cy="373790"/>
          </a:xfrm>
        </p:grpSpPr>
        <p:sp>
          <p:nvSpPr>
            <p:cNvPr id="905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06" name="4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4</a:t>
              </a:r>
            </a:p>
          </p:txBody>
        </p:sp>
      </p:grpSp>
      <p:sp>
        <p:nvSpPr>
          <p:cNvPr id="908" name="Neurônio Artificial"/>
          <p:cNvSpPr txBox="1"/>
          <p:nvPr/>
        </p:nvSpPr>
        <p:spPr>
          <a:xfrm>
            <a:off x="1361504" y="3597050"/>
            <a:ext cx="2294815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Neurônio Artificial</a:t>
            </a:r>
          </a:p>
        </p:txBody>
      </p:sp>
      <p:grpSp>
        <p:nvGrpSpPr>
          <p:cNvPr id="911" name="Group"/>
          <p:cNvGrpSpPr/>
          <p:nvPr/>
        </p:nvGrpSpPr>
        <p:grpSpPr>
          <a:xfrm>
            <a:off x="876300" y="4155948"/>
            <a:ext cx="366713" cy="373791"/>
            <a:chOff x="0" y="0"/>
            <a:chExt cx="366712" cy="373790"/>
          </a:xfrm>
        </p:grpSpPr>
        <p:sp>
          <p:nvSpPr>
            <p:cNvPr id="909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10" name="5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912" name="Modelagem de Redes Neurais"/>
          <p:cNvSpPr txBox="1"/>
          <p:nvPr/>
        </p:nvSpPr>
        <p:spPr>
          <a:xfrm>
            <a:off x="1368521" y="4155948"/>
            <a:ext cx="3702234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Modelagem de Redes Neurais</a:t>
            </a:r>
          </a:p>
        </p:txBody>
      </p:sp>
      <p:grpSp>
        <p:nvGrpSpPr>
          <p:cNvPr id="915" name="Group"/>
          <p:cNvGrpSpPr/>
          <p:nvPr/>
        </p:nvGrpSpPr>
        <p:grpSpPr>
          <a:xfrm>
            <a:off x="866139" y="4703635"/>
            <a:ext cx="366714" cy="373792"/>
            <a:chOff x="0" y="0"/>
            <a:chExt cx="366712" cy="373790"/>
          </a:xfrm>
        </p:grpSpPr>
        <p:sp>
          <p:nvSpPr>
            <p:cNvPr id="913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14" name="6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6</a:t>
              </a:r>
            </a:p>
          </p:txBody>
        </p:sp>
      </p:grpSp>
      <p:grpSp>
        <p:nvGrpSpPr>
          <p:cNvPr id="918" name="Group"/>
          <p:cNvGrpSpPr/>
          <p:nvPr/>
        </p:nvGrpSpPr>
        <p:grpSpPr>
          <a:xfrm>
            <a:off x="876300" y="5262309"/>
            <a:ext cx="366713" cy="373791"/>
            <a:chOff x="0" y="0"/>
            <a:chExt cx="366712" cy="373790"/>
          </a:xfrm>
        </p:grpSpPr>
        <p:sp>
          <p:nvSpPr>
            <p:cNvPr id="916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17" name="7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7</a:t>
              </a:r>
            </a:p>
          </p:txBody>
        </p:sp>
      </p:grpSp>
      <p:sp>
        <p:nvSpPr>
          <p:cNvPr id="919" name="Redes Neurais / Inspiração / Aprendizado"/>
          <p:cNvSpPr txBox="1"/>
          <p:nvPr/>
        </p:nvSpPr>
        <p:spPr>
          <a:xfrm>
            <a:off x="1354137" y="2482639"/>
            <a:ext cx="5090055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Redes Neurais / Inspiração / Aprendizado</a:t>
            </a:r>
          </a:p>
        </p:txBody>
      </p:sp>
      <p:sp>
        <p:nvSpPr>
          <p:cNvPr id="920" name="Benefícios / Características"/>
          <p:cNvSpPr txBox="1"/>
          <p:nvPr/>
        </p:nvSpPr>
        <p:spPr>
          <a:xfrm>
            <a:off x="1356663" y="3049363"/>
            <a:ext cx="3420452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Benefícios / Características</a:t>
            </a:r>
          </a:p>
        </p:txBody>
      </p:sp>
      <p:sp>
        <p:nvSpPr>
          <p:cNvPr id="921" name="63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Neurônio Artificial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Neurônio Artificial</a:t>
            </a:r>
          </a:p>
        </p:txBody>
      </p:sp>
      <p:pic>
        <p:nvPicPr>
          <p:cNvPr id="9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1825" y="2097940"/>
            <a:ext cx="5930900" cy="3619501"/>
          </a:xfrm>
          <a:prstGeom prst="rect">
            <a:avLst/>
          </a:prstGeom>
          <a:ln w="12700">
            <a:miter lim="400000"/>
          </a:ln>
        </p:spPr>
      </p:pic>
      <p:sp>
        <p:nvSpPr>
          <p:cNvPr id="925" name="Rectangle"/>
          <p:cNvSpPr/>
          <p:nvPr/>
        </p:nvSpPr>
        <p:spPr>
          <a:xfrm>
            <a:off x="5942324" y="3008998"/>
            <a:ext cx="879066" cy="1342826"/>
          </a:xfrm>
          <a:prstGeom prst="rect">
            <a:avLst/>
          </a:prstGeom>
          <a:ln w="25400">
            <a:solidFill>
              <a:srgbClr val="FF2600"/>
            </a:solidFill>
            <a:prstDash val="sysDot"/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26" name="64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Funções de ativaçã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Funções de ativação</a:t>
            </a:r>
          </a:p>
        </p:txBody>
      </p:sp>
      <p:sp>
        <p:nvSpPr>
          <p:cNvPr id="929" name="função de ativação, φ (v), define a saída do neurônio em termos de v: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sz="2300"/>
            </a:pPr>
            <a:r>
              <a:t>função de ativação, φ (v), define a saída do neurônio em termos de v:</a:t>
            </a:r>
          </a:p>
          <a:p>
            <a:pPr>
              <a:defRPr sz="2300"/>
            </a:pPr>
          </a:p>
          <a:p>
            <a:pPr lvl="1" marL="685800" indent="-319087">
              <a:buSzPct val="60000"/>
              <a:buChar char="◻"/>
              <a:defRPr sz="2300"/>
            </a:pPr>
            <a:r>
              <a:t>função degrau:</a:t>
            </a:r>
          </a:p>
          <a:p>
            <a:pPr>
              <a:defRPr sz="2300"/>
            </a:pPr>
          </a:p>
          <a:p>
            <a:pPr lvl="1" marL="685800" indent="-319087">
              <a:buSzPct val="60000"/>
              <a:buChar char="◻"/>
              <a:defRPr sz="2300"/>
            </a:pPr>
          </a:p>
          <a:p>
            <a:pPr lvl="1" marL="685800" indent="-319087">
              <a:buSzPct val="60000"/>
              <a:buChar char="◻"/>
              <a:defRPr sz="2300"/>
            </a:pPr>
            <a:r>
              <a:t>a saída do neurônio k:</a:t>
            </a:r>
          </a:p>
        </p:txBody>
      </p:sp>
      <p:pic>
        <p:nvPicPr>
          <p:cNvPr id="930" name="Screen Shot 2018-10-05 at 01.19.09.png" descr="Screen Shot 2018-10-05 at 01.19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60317" y="2419805"/>
            <a:ext cx="2636409" cy="1110614"/>
          </a:xfrm>
          <a:prstGeom prst="rect">
            <a:avLst/>
          </a:prstGeom>
          <a:ln w="12700">
            <a:miter lim="400000"/>
          </a:ln>
        </p:spPr>
      </p:pic>
      <p:pic>
        <p:nvPicPr>
          <p:cNvPr id="931" name="Screen Shot 2018-10-05 at 01.19.17.png" descr="Screen Shot 2018-10-05 at 01.19.1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9318" y="4442099"/>
            <a:ext cx="6085364" cy="1173606"/>
          </a:xfrm>
          <a:prstGeom prst="rect">
            <a:avLst/>
          </a:prstGeom>
          <a:ln w="12700">
            <a:miter lim="400000"/>
          </a:ln>
        </p:spPr>
      </p:pic>
      <p:sp>
        <p:nvSpPr>
          <p:cNvPr id="932" name="65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Funções de ativaçã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Funções de ativação</a:t>
            </a:r>
          </a:p>
        </p:txBody>
      </p:sp>
      <p:sp>
        <p:nvSpPr>
          <p:cNvPr id="935" name="Neurônio de McCulloch-Pitts (1943):"/>
          <p:cNvSpPr txBox="1"/>
          <p:nvPr>
            <p:ph type="body" sz="quarter" idx="1"/>
          </p:nvPr>
        </p:nvSpPr>
        <p:spPr>
          <a:xfrm>
            <a:off x="457200" y="1600200"/>
            <a:ext cx="8229600" cy="759919"/>
          </a:xfrm>
          <a:prstGeom prst="rect">
            <a:avLst/>
          </a:prstGeom>
        </p:spPr>
        <p:txBody>
          <a:bodyPr/>
          <a:lstStyle/>
          <a:p>
            <a:pPr marL="296751" indent="-296751" defTabSz="850391">
              <a:spcBef>
                <a:spcPts val="600"/>
              </a:spcBef>
              <a:defRPr sz="2139"/>
            </a:pPr>
          </a:p>
          <a:p>
            <a:pPr marL="296751" indent="-296751" defTabSz="850391">
              <a:spcBef>
                <a:spcPts val="600"/>
              </a:spcBef>
              <a:defRPr sz="2139"/>
            </a:pPr>
            <a:r>
              <a:t>Neurônio de McCulloch-Pitts (1943):</a:t>
            </a:r>
          </a:p>
        </p:txBody>
      </p:sp>
      <p:pic>
        <p:nvPicPr>
          <p:cNvPr id="9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4029" y="2842368"/>
            <a:ext cx="4825901" cy="2464781"/>
          </a:xfrm>
          <a:prstGeom prst="rect">
            <a:avLst/>
          </a:prstGeom>
          <a:ln w="12700">
            <a:miter lim="400000"/>
          </a:ln>
        </p:spPr>
      </p:pic>
      <p:pic>
        <p:nvPicPr>
          <p:cNvPr id="937" name="Screen Shot 2018-10-05 at 01.19.33.png" descr="Screen Shot 2018-10-05 at 01.19.3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8335" y="3290568"/>
            <a:ext cx="2344838" cy="1100185"/>
          </a:xfrm>
          <a:prstGeom prst="rect">
            <a:avLst/>
          </a:prstGeom>
          <a:ln w="12700">
            <a:miter lim="400000"/>
          </a:ln>
        </p:spPr>
      </p:pic>
      <p:sp>
        <p:nvSpPr>
          <p:cNvPr id="938" name="66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Funções de ativaçã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Funções de ativação</a:t>
            </a:r>
          </a:p>
        </p:txBody>
      </p:sp>
      <p:sp>
        <p:nvSpPr>
          <p:cNvPr id="941" name="Função sigmoidal : forma mais comumente utilizada.…"/>
          <p:cNvSpPr txBox="1"/>
          <p:nvPr>
            <p:ph type="body" idx="1"/>
          </p:nvPr>
        </p:nvSpPr>
        <p:spPr>
          <a:xfrm>
            <a:off x="457200" y="156845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sz="2300"/>
            </a:pPr>
          </a:p>
          <a:p>
            <a:pPr>
              <a:defRPr sz="2300"/>
            </a:pPr>
            <a:r>
              <a:t>Função sigmoidal : forma mais comumente utilizada.</a:t>
            </a:r>
          </a:p>
          <a:p>
            <a:pPr lvl="2" marL="1004887" indent="-319087">
              <a:buSzPct val="60000"/>
              <a:buChar char="◻"/>
              <a:defRPr sz="2300"/>
            </a:pPr>
            <a:r>
              <a:t>exemplo: função logística</a:t>
            </a:r>
          </a:p>
          <a:p>
            <a:pPr lvl="2" marL="1004887" indent="-319087">
              <a:buSzPct val="60000"/>
              <a:buChar char="◻"/>
              <a:defRPr sz="2300"/>
            </a:pPr>
          </a:p>
          <a:p>
            <a:pPr lvl="2" marL="1004887" indent="-319087">
              <a:buSzPct val="60000"/>
              <a:buChar char="◻"/>
              <a:defRPr sz="2300"/>
            </a:pPr>
          </a:p>
          <a:p>
            <a:pPr lvl="2" marL="1004887" indent="-319087">
              <a:buSzPct val="60000"/>
              <a:buChar char="◻"/>
              <a:defRPr sz="2300"/>
            </a:pPr>
          </a:p>
          <a:p>
            <a:pPr lvl="2" marL="1004887" indent="-319087">
              <a:buSzPct val="60000"/>
              <a:buChar char="◻"/>
              <a:defRPr sz="2300"/>
            </a:pPr>
          </a:p>
          <a:p>
            <a:pPr>
              <a:defRPr sz="2300"/>
            </a:pPr>
            <a:r>
              <a:t>o parâmetro </a:t>
            </a:r>
            <a:r>
              <a:rPr i="1">
                <a:solidFill>
                  <a:srgbClr val="FF2600"/>
                </a:solidFill>
              </a:rPr>
              <a:t>a</a:t>
            </a:r>
            <a:r>
              <a:rPr i="1"/>
              <a:t> </a:t>
            </a:r>
            <a:r>
              <a:t>define a inclinação da função sigmoidal</a:t>
            </a:r>
          </a:p>
        </p:txBody>
      </p:sp>
      <p:pic>
        <p:nvPicPr>
          <p:cNvPr id="942" name="Screen Shot 2018-10-05 at 01.24.03.png" descr="Screen Shot 2018-10-05 at 01.24.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68630" y="2972897"/>
            <a:ext cx="2687043" cy="912207"/>
          </a:xfrm>
          <a:prstGeom prst="rect">
            <a:avLst/>
          </a:prstGeom>
          <a:ln w="12700">
            <a:miter lim="400000"/>
          </a:ln>
        </p:spPr>
      </p:pic>
      <p:sp>
        <p:nvSpPr>
          <p:cNvPr id="943" name="67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Funções de ativaçã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Funções de ativação</a:t>
            </a:r>
          </a:p>
        </p:txBody>
      </p:sp>
      <p:sp>
        <p:nvSpPr>
          <p:cNvPr id="946" name="Sigmoidal logística:"/>
          <p:cNvSpPr txBox="1"/>
          <p:nvPr>
            <p:ph type="body" idx="1"/>
          </p:nvPr>
        </p:nvSpPr>
        <p:spPr>
          <a:xfrm>
            <a:off x="457200" y="156845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sz="2300"/>
            </a:pPr>
          </a:p>
          <a:p>
            <a:pPr>
              <a:defRPr sz="2300"/>
            </a:pPr>
            <a:r>
              <a:t>Sigmoidal logística:</a:t>
            </a:r>
          </a:p>
        </p:txBody>
      </p:sp>
      <p:pic>
        <p:nvPicPr>
          <p:cNvPr id="9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3205" y="2939715"/>
            <a:ext cx="5806259" cy="2927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948" name="Screen Shot 2018-10-05 at 01.24.03.png" descr="Screen Shot 2018-10-05 at 01.24.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74700" y="1731763"/>
            <a:ext cx="2683268" cy="910926"/>
          </a:xfrm>
          <a:prstGeom prst="rect">
            <a:avLst/>
          </a:prstGeom>
          <a:ln w="12700">
            <a:miter lim="400000"/>
          </a:ln>
        </p:spPr>
      </p:pic>
      <p:sp>
        <p:nvSpPr>
          <p:cNvPr id="949" name="68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Representaçã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Representação</a:t>
            </a:r>
          </a:p>
        </p:txBody>
      </p:sp>
      <p:sp>
        <p:nvSpPr>
          <p:cNvPr id="952" name="Rede Neural é representada como um grafo direto…"/>
          <p:cNvSpPr txBox="1"/>
          <p:nvPr>
            <p:ph type="body" sz="quarter" idx="1"/>
          </p:nvPr>
        </p:nvSpPr>
        <p:spPr>
          <a:xfrm>
            <a:off x="457200" y="1822450"/>
            <a:ext cx="8229600" cy="1172509"/>
          </a:xfrm>
          <a:prstGeom prst="rect">
            <a:avLst/>
          </a:prstGeom>
        </p:spPr>
        <p:txBody>
          <a:bodyPr/>
          <a:lstStyle/>
          <a:p>
            <a:pPr>
              <a:defRPr sz="2300"/>
            </a:pPr>
            <a:r>
              <a:t>Rede Neural é representada como um </a:t>
            </a:r>
            <a:r>
              <a:rPr b="1"/>
              <a:t>grafo direto</a:t>
            </a:r>
          </a:p>
          <a:p>
            <a:pPr lvl="2" marL="1004887" indent="-319087">
              <a:buSzPct val="60000"/>
              <a:buChar char="◻"/>
              <a:defRPr sz="2300"/>
            </a:pPr>
            <a:r>
              <a:t>3 regras básicas</a:t>
            </a:r>
          </a:p>
        </p:txBody>
      </p:sp>
      <p:pic>
        <p:nvPicPr>
          <p:cNvPr id="9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9678" y="2981441"/>
            <a:ext cx="3804644" cy="2841799"/>
          </a:xfrm>
          <a:prstGeom prst="rect">
            <a:avLst/>
          </a:prstGeom>
          <a:ln w="12700">
            <a:miter lim="400000"/>
          </a:ln>
        </p:spPr>
      </p:pic>
      <p:sp>
        <p:nvSpPr>
          <p:cNvPr id="954" name="69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Introduçã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Introdução</a:t>
            </a:r>
          </a:p>
        </p:txBody>
      </p:sp>
      <p:sp>
        <p:nvSpPr>
          <p:cNvPr id="218" name="Quais os diferentes paradigmas da Inteligência Artificial?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sz="2300"/>
            </a:pPr>
          </a:p>
          <a:p>
            <a:pPr>
              <a:defRPr sz="2300"/>
            </a:pPr>
            <a:r>
              <a:t>Quais os diferentes paradigmas da Inteligência Artificial?</a:t>
            </a:r>
          </a:p>
          <a:p>
            <a:pPr lvl="2" marL="1004887" indent="-319087">
              <a:buSzPct val="60000"/>
              <a:buChar char="◻"/>
              <a:defRPr sz="2300"/>
            </a:pPr>
          </a:p>
          <a:p>
            <a:pPr lvl="2" marL="1004887" indent="-319087">
              <a:buSzPct val="60000"/>
              <a:buChar char="◻"/>
              <a:defRPr sz="2300"/>
            </a:pPr>
            <a:r>
              <a:rPr b="1"/>
              <a:t>Probabilístico</a:t>
            </a:r>
            <a:r>
              <a:t>: programas baseados em probabilidade e estatística</a:t>
            </a:r>
          </a:p>
          <a:p>
            <a:pPr lvl="2" marL="1004887" indent="-319087">
              <a:buSzPct val="60000"/>
              <a:buChar char="◻"/>
              <a:defRPr sz="2300"/>
            </a:pPr>
            <a:r>
              <a:rPr b="1"/>
              <a:t>Multi-agente</a:t>
            </a:r>
            <a:r>
              <a:t>: programas baseados no funcionamento de agentes inteligentes</a:t>
            </a:r>
          </a:p>
          <a:p>
            <a:pPr lvl="2" marL="1004887" indent="-319087">
              <a:buSzPct val="60000"/>
              <a:buChar char="◻"/>
              <a:defRPr sz="2300"/>
            </a:pPr>
            <a:r>
              <a:rPr b="1"/>
              <a:t>Híbrido</a:t>
            </a:r>
            <a:r>
              <a:t>: combinação de dois (ou mais) dos tipos anteriores</a:t>
            </a:r>
          </a:p>
        </p:txBody>
      </p:sp>
      <p:sp>
        <p:nvSpPr>
          <p:cNvPr id="219" name="7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Regra 1: o sinal flui em somente uma direção, representada pela seta que descreve a conexão…"/>
          <p:cNvSpPr txBox="1"/>
          <p:nvPr>
            <p:ph type="body" idx="1"/>
          </p:nvPr>
        </p:nvSpPr>
        <p:spPr>
          <a:xfrm>
            <a:off x="457200" y="1912624"/>
            <a:ext cx="8229600" cy="4244029"/>
          </a:xfrm>
          <a:prstGeom prst="rect">
            <a:avLst/>
          </a:prstGeom>
        </p:spPr>
        <p:txBody>
          <a:bodyPr/>
          <a:lstStyle/>
          <a:p>
            <a:pPr>
              <a:defRPr sz="2300"/>
            </a:pPr>
            <a:r>
              <a:rPr b="1"/>
              <a:t>Regra 1:</a:t>
            </a:r>
            <a:r>
              <a:t> o sinal flui em somente uma direção, representada pela seta que descreve a conexão</a:t>
            </a:r>
          </a:p>
          <a:p>
            <a:pPr>
              <a:defRPr sz="2300"/>
            </a:pPr>
          </a:p>
          <a:p>
            <a:pPr lvl="1" marL="685800" indent="-319087">
              <a:buSzPct val="60000"/>
              <a:buChar char="◻"/>
              <a:defRPr sz="2300"/>
            </a:pPr>
            <a:r>
              <a:t>(a) links sinápticos: relação linear entre a entrada e saída</a:t>
            </a:r>
          </a:p>
          <a:p>
            <a:pPr lvl="1" marL="685800" indent="-319087">
              <a:buSzPct val="60000"/>
              <a:buChar char="◻"/>
              <a:defRPr sz="2300"/>
            </a:pPr>
          </a:p>
          <a:p>
            <a:pPr lvl="1" marL="685800" indent="-319087">
              <a:buSzPct val="60000"/>
              <a:buChar char="◻"/>
              <a:defRPr sz="2300"/>
            </a:pPr>
          </a:p>
          <a:p>
            <a:pPr lvl="1" marL="685800" indent="-319087">
              <a:buSzPct val="60000"/>
              <a:buChar char="◻"/>
              <a:defRPr sz="2300"/>
            </a:pPr>
          </a:p>
          <a:p>
            <a:pPr lvl="1" marL="685800" indent="-319087">
              <a:buSzPct val="60000"/>
              <a:buChar char="◻"/>
              <a:defRPr sz="2300"/>
            </a:pPr>
            <a:r>
              <a:t>(b) links de ativação: relação não linear entre a entrada e saída</a:t>
            </a:r>
          </a:p>
        </p:txBody>
      </p:sp>
      <p:pic>
        <p:nvPicPr>
          <p:cNvPr id="9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8019" y="3449809"/>
            <a:ext cx="2630642" cy="804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95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97501" y="5188393"/>
            <a:ext cx="2551677" cy="804333"/>
          </a:xfrm>
          <a:prstGeom prst="rect">
            <a:avLst/>
          </a:prstGeom>
          <a:ln w="12700">
            <a:miter lim="400000"/>
          </a:ln>
        </p:spPr>
      </p:pic>
      <p:sp>
        <p:nvSpPr>
          <p:cNvPr id="959" name="Representaçã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Representação</a:t>
            </a:r>
          </a:p>
        </p:txBody>
      </p:sp>
      <p:sp>
        <p:nvSpPr>
          <p:cNvPr id="960" name="70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Regra 2: um sinal em um nó é igual a soma algébrica de todos os sinais entrando no nó:"/>
          <p:cNvSpPr txBox="1"/>
          <p:nvPr>
            <p:ph type="body" idx="1"/>
          </p:nvPr>
        </p:nvSpPr>
        <p:spPr>
          <a:xfrm>
            <a:off x="457200" y="1670427"/>
            <a:ext cx="8229600" cy="4244029"/>
          </a:xfrm>
          <a:prstGeom prst="rect">
            <a:avLst/>
          </a:prstGeom>
        </p:spPr>
        <p:txBody>
          <a:bodyPr/>
          <a:lstStyle/>
          <a:p>
            <a:pPr>
              <a:defRPr sz="2300"/>
            </a:pPr>
          </a:p>
          <a:p>
            <a:pPr>
              <a:defRPr sz="2300"/>
            </a:pPr>
            <a:r>
              <a:rPr b="1"/>
              <a:t>Regra 2:</a:t>
            </a:r>
            <a:r>
              <a:t> um sinal em um nó é igual a soma algébrica de todos os sinais entrando no nó:</a:t>
            </a:r>
          </a:p>
        </p:txBody>
      </p:sp>
      <p:pic>
        <p:nvPicPr>
          <p:cNvPr id="9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0588" y="3365968"/>
            <a:ext cx="2486718" cy="1569631"/>
          </a:xfrm>
          <a:prstGeom prst="rect">
            <a:avLst/>
          </a:prstGeom>
          <a:ln w="12700">
            <a:miter lim="400000"/>
          </a:ln>
        </p:spPr>
      </p:pic>
      <p:sp>
        <p:nvSpPr>
          <p:cNvPr id="964" name="Representaçã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Representação</a:t>
            </a:r>
          </a:p>
        </p:txBody>
      </p:sp>
      <p:sp>
        <p:nvSpPr>
          <p:cNvPr id="965" name="71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Representaçã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Representação</a:t>
            </a:r>
          </a:p>
        </p:txBody>
      </p:sp>
      <p:sp>
        <p:nvSpPr>
          <p:cNvPr id="968" name="Regra 3: o sinal em um nó é transmitido para todos os links de saída originários naquele nó"/>
          <p:cNvSpPr txBox="1"/>
          <p:nvPr>
            <p:ph type="body" idx="1"/>
          </p:nvPr>
        </p:nvSpPr>
        <p:spPr>
          <a:xfrm>
            <a:off x="457200" y="1568450"/>
            <a:ext cx="8229600" cy="4244028"/>
          </a:xfrm>
          <a:prstGeom prst="rect">
            <a:avLst/>
          </a:prstGeom>
        </p:spPr>
        <p:txBody>
          <a:bodyPr/>
          <a:lstStyle/>
          <a:p>
            <a:pPr>
              <a:defRPr sz="2300"/>
            </a:pPr>
          </a:p>
          <a:p>
            <a:pPr>
              <a:defRPr sz="2300"/>
            </a:pPr>
            <a:r>
              <a:rPr b="1"/>
              <a:t>Regra 3:</a:t>
            </a:r>
            <a:r>
              <a:t> o sinal em um nó é transmitido para todos os links de saída originários naquele nó</a:t>
            </a:r>
          </a:p>
        </p:txBody>
      </p:sp>
      <p:pic>
        <p:nvPicPr>
          <p:cNvPr id="9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60931" y="3188788"/>
            <a:ext cx="2006601" cy="1930401"/>
          </a:xfrm>
          <a:prstGeom prst="rect">
            <a:avLst/>
          </a:prstGeom>
          <a:ln w="12700">
            <a:miter lim="400000"/>
          </a:ln>
        </p:spPr>
      </p:pic>
      <p:sp>
        <p:nvSpPr>
          <p:cNvPr id="970" name="72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Representaçã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Representação</a:t>
            </a:r>
          </a:p>
        </p:txBody>
      </p:sp>
      <p:sp>
        <p:nvSpPr>
          <p:cNvPr id="973" name="Exemplo (MLP):"/>
          <p:cNvSpPr txBox="1"/>
          <p:nvPr>
            <p:ph type="body" idx="1"/>
          </p:nvPr>
        </p:nvSpPr>
        <p:spPr>
          <a:xfrm>
            <a:off x="457200" y="1568450"/>
            <a:ext cx="8229600" cy="4244028"/>
          </a:xfrm>
          <a:prstGeom prst="rect">
            <a:avLst/>
          </a:prstGeom>
        </p:spPr>
        <p:txBody>
          <a:bodyPr/>
          <a:lstStyle/>
          <a:p>
            <a:pPr>
              <a:defRPr sz="2300"/>
            </a:pPr>
          </a:p>
          <a:p>
            <a:pPr>
              <a:defRPr sz="2300"/>
            </a:pPr>
            <a:r>
              <a:t>Exemplo (MLP):</a:t>
            </a:r>
          </a:p>
        </p:txBody>
      </p:sp>
      <p:pic>
        <p:nvPicPr>
          <p:cNvPr id="9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6450" y="2890965"/>
            <a:ext cx="7531100" cy="3619501"/>
          </a:xfrm>
          <a:prstGeom prst="rect">
            <a:avLst/>
          </a:prstGeom>
          <a:ln w="12700">
            <a:miter lim="400000"/>
          </a:ln>
        </p:spPr>
      </p:pic>
      <p:sp>
        <p:nvSpPr>
          <p:cNvPr id="975" name="Line"/>
          <p:cNvSpPr/>
          <p:nvPr/>
        </p:nvSpPr>
        <p:spPr>
          <a:xfrm>
            <a:off x="1061873" y="2699474"/>
            <a:ext cx="6757263" cy="1"/>
          </a:xfrm>
          <a:prstGeom prst="line">
            <a:avLst/>
          </a:prstGeom>
          <a:ln w="38100">
            <a:solidFill>
              <a:srgbClr val="FF2600"/>
            </a:solidFill>
            <a:prstDash val="sysDot"/>
            <a:miter lim="400000"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76" name="direção do sinal"/>
          <p:cNvSpPr txBox="1"/>
          <p:nvPr/>
        </p:nvSpPr>
        <p:spPr>
          <a:xfrm>
            <a:off x="3430439" y="2290664"/>
            <a:ext cx="202013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F2600"/>
                </a:solidFill>
              </a:defRPr>
            </a:lvl1pPr>
          </a:lstStyle>
          <a:p>
            <a:pPr/>
            <a:r>
              <a:t>direção do sinal</a:t>
            </a:r>
          </a:p>
        </p:txBody>
      </p:sp>
      <p:sp>
        <p:nvSpPr>
          <p:cNvPr id="977" name="73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Representaçã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Representação</a:t>
            </a:r>
          </a:p>
        </p:txBody>
      </p:sp>
      <p:sp>
        <p:nvSpPr>
          <p:cNvPr id="980" name="Exemplo (MLP):"/>
          <p:cNvSpPr txBox="1"/>
          <p:nvPr>
            <p:ph type="body" idx="1"/>
          </p:nvPr>
        </p:nvSpPr>
        <p:spPr>
          <a:xfrm>
            <a:off x="457200" y="1568450"/>
            <a:ext cx="8229600" cy="4244028"/>
          </a:xfrm>
          <a:prstGeom prst="rect">
            <a:avLst/>
          </a:prstGeom>
        </p:spPr>
        <p:txBody>
          <a:bodyPr/>
          <a:lstStyle/>
          <a:p>
            <a:pPr>
              <a:defRPr sz="2300"/>
            </a:pPr>
          </a:p>
          <a:p>
            <a:pPr>
              <a:defRPr sz="2300"/>
            </a:pPr>
            <a:r>
              <a:t>Exemplo (MLP):</a:t>
            </a:r>
          </a:p>
        </p:txBody>
      </p:sp>
      <p:pic>
        <p:nvPicPr>
          <p:cNvPr id="9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6450" y="2890965"/>
            <a:ext cx="7531100" cy="3619501"/>
          </a:xfrm>
          <a:prstGeom prst="rect">
            <a:avLst/>
          </a:prstGeom>
          <a:ln w="12700">
            <a:miter lim="400000"/>
          </a:ln>
        </p:spPr>
      </p:pic>
      <p:sp>
        <p:nvSpPr>
          <p:cNvPr id="982" name="Line"/>
          <p:cNvSpPr/>
          <p:nvPr/>
        </p:nvSpPr>
        <p:spPr>
          <a:xfrm>
            <a:off x="1061873" y="2699474"/>
            <a:ext cx="6757263" cy="1"/>
          </a:xfrm>
          <a:prstGeom prst="line">
            <a:avLst/>
          </a:prstGeom>
          <a:ln w="38100">
            <a:solidFill>
              <a:srgbClr val="FF2600"/>
            </a:solidFill>
            <a:prstDash val="sysDot"/>
            <a:miter lim="400000"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83" name="direção do sinal"/>
          <p:cNvSpPr txBox="1"/>
          <p:nvPr/>
        </p:nvSpPr>
        <p:spPr>
          <a:xfrm>
            <a:off x="3430439" y="2290664"/>
            <a:ext cx="202013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F2600"/>
                </a:solidFill>
              </a:defRPr>
            </a:lvl1pPr>
          </a:lstStyle>
          <a:p>
            <a:pPr/>
            <a:r>
              <a:t>direção do sinal</a:t>
            </a:r>
          </a:p>
        </p:txBody>
      </p:sp>
      <p:sp>
        <p:nvSpPr>
          <p:cNvPr id="984" name="Oval"/>
          <p:cNvSpPr/>
          <p:nvPr/>
        </p:nvSpPr>
        <p:spPr>
          <a:xfrm>
            <a:off x="5108876" y="3622518"/>
            <a:ext cx="353021" cy="313691"/>
          </a:xfrm>
          <a:prstGeom prst="ellipse">
            <a:avLst/>
          </a:prstGeom>
          <a:solidFill>
            <a:srgbClr val="FF2600"/>
          </a:solidFill>
          <a:ln w="19050">
            <a:solidFill>
              <a:srgbClr val="FF26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85" name="Line"/>
          <p:cNvSpPr/>
          <p:nvPr/>
        </p:nvSpPr>
        <p:spPr>
          <a:xfrm>
            <a:off x="3805504" y="3792063"/>
            <a:ext cx="1270001" cy="1"/>
          </a:xfrm>
          <a:prstGeom prst="line">
            <a:avLst/>
          </a:prstGeom>
          <a:ln w="25400">
            <a:solidFill>
              <a:srgbClr val="FF26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86" name="Line"/>
          <p:cNvSpPr/>
          <p:nvPr/>
        </p:nvSpPr>
        <p:spPr>
          <a:xfrm>
            <a:off x="5495268" y="3792063"/>
            <a:ext cx="1270001" cy="1"/>
          </a:xfrm>
          <a:prstGeom prst="line">
            <a:avLst/>
          </a:prstGeom>
          <a:ln w="25400">
            <a:solidFill>
              <a:srgbClr val="FF26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87" name="Line"/>
          <p:cNvSpPr/>
          <p:nvPr/>
        </p:nvSpPr>
        <p:spPr>
          <a:xfrm>
            <a:off x="5499694" y="3803163"/>
            <a:ext cx="1265018" cy="456615"/>
          </a:xfrm>
          <a:prstGeom prst="line">
            <a:avLst/>
          </a:prstGeom>
          <a:ln w="25400">
            <a:solidFill>
              <a:srgbClr val="FF26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88" name="Line"/>
          <p:cNvSpPr/>
          <p:nvPr/>
        </p:nvSpPr>
        <p:spPr>
          <a:xfrm>
            <a:off x="3876365" y="3186827"/>
            <a:ext cx="1264813" cy="515493"/>
          </a:xfrm>
          <a:prstGeom prst="line">
            <a:avLst/>
          </a:prstGeom>
          <a:ln w="25400">
            <a:solidFill>
              <a:srgbClr val="FF26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89" name="Line"/>
          <p:cNvSpPr/>
          <p:nvPr/>
        </p:nvSpPr>
        <p:spPr>
          <a:xfrm>
            <a:off x="5630270" y="3928121"/>
            <a:ext cx="1261634" cy="980453"/>
          </a:xfrm>
          <a:prstGeom prst="line">
            <a:avLst/>
          </a:prstGeom>
          <a:ln w="25400">
            <a:solidFill>
              <a:srgbClr val="FF26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90" name="Line"/>
          <p:cNvSpPr/>
          <p:nvPr/>
        </p:nvSpPr>
        <p:spPr>
          <a:xfrm flipV="1">
            <a:off x="3703054" y="3906625"/>
            <a:ext cx="1372451" cy="544809"/>
          </a:xfrm>
          <a:prstGeom prst="line">
            <a:avLst/>
          </a:prstGeom>
          <a:ln w="25400">
            <a:solidFill>
              <a:srgbClr val="FF26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91" name="Line"/>
          <p:cNvSpPr/>
          <p:nvPr/>
        </p:nvSpPr>
        <p:spPr>
          <a:xfrm flipV="1">
            <a:off x="3819940" y="4022234"/>
            <a:ext cx="1250890" cy="1574825"/>
          </a:xfrm>
          <a:prstGeom prst="line">
            <a:avLst/>
          </a:prstGeom>
          <a:ln w="25400">
            <a:solidFill>
              <a:srgbClr val="FF26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92" name="74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Representaçã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Representação</a:t>
            </a:r>
          </a:p>
        </p:txBody>
      </p:sp>
      <p:sp>
        <p:nvSpPr>
          <p:cNvPr id="995" name="Exemplo (MLP):"/>
          <p:cNvSpPr txBox="1"/>
          <p:nvPr>
            <p:ph type="body" idx="1"/>
          </p:nvPr>
        </p:nvSpPr>
        <p:spPr>
          <a:xfrm>
            <a:off x="457200" y="1568450"/>
            <a:ext cx="8229600" cy="4244028"/>
          </a:xfrm>
          <a:prstGeom prst="rect">
            <a:avLst/>
          </a:prstGeom>
        </p:spPr>
        <p:txBody>
          <a:bodyPr/>
          <a:lstStyle/>
          <a:p>
            <a:pPr>
              <a:defRPr sz="2300"/>
            </a:pPr>
          </a:p>
          <a:p>
            <a:pPr>
              <a:defRPr sz="2300"/>
            </a:pPr>
            <a:r>
              <a:t>Exemplo (MLP):</a:t>
            </a:r>
          </a:p>
        </p:txBody>
      </p:sp>
      <p:pic>
        <p:nvPicPr>
          <p:cNvPr id="9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6450" y="2890965"/>
            <a:ext cx="7531100" cy="3619501"/>
          </a:xfrm>
          <a:prstGeom prst="rect">
            <a:avLst/>
          </a:prstGeom>
          <a:ln w="12700">
            <a:miter lim="400000"/>
          </a:ln>
        </p:spPr>
      </p:pic>
      <p:sp>
        <p:nvSpPr>
          <p:cNvPr id="997" name="Line"/>
          <p:cNvSpPr/>
          <p:nvPr/>
        </p:nvSpPr>
        <p:spPr>
          <a:xfrm>
            <a:off x="1061873" y="2699474"/>
            <a:ext cx="6757263" cy="1"/>
          </a:xfrm>
          <a:prstGeom prst="line">
            <a:avLst/>
          </a:prstGeom>
          <a:ln w="38100">
            <a:solidFill>
              <a:srgbClr val="FF2600"/>
            </a:solidFill>
            <a:prstDash val="sysDot"/>
            <a:miter lim="400000"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98" name="direção do sinal"/>
          <p:cNvSpPr txBox="1"/>
          <p:nvPr/>
        </p:nvSpPr>
        <p:spPr>
          <a:xfrm>
            <a:off x="3430439" y="2290664"/>
            <a:ext cx="202013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F2600"/>
                </a:solidFill>
              </a:defRPr>
            </a:lvl1pPr>
          </a:lstStyle>
          <a:p>
            <a:pPr/>
            <a:r>
              <a:t>direção do sinal</a:t>
            </a:r>
          </a:p>
        </p:txBody>
      </p:sp>
      <p:sp>
        <p:nvSpPr>
          <p:cNvPr id="999" name="Oval"/>
          <p:cNvSpPr/>
          <p:nvPr/>
        </p:nvSpPr>
        <p:spPr>
          <a:xfrm>
            <a:off x="5108876" y="3622518"/>
            <a:ext cx="353021" cy="313691"/>
          </a:xfrm>
          <a:prstGeom prst="ellipse">
            <a:avLst/>
          </a:prstGeom>
          <a:solidFill>
            <a:srgbClr val="FF2600"/>
          </a:solidFill>
          <a:ln w="19050">
            <a:solidFill>
              <a:srgbClr val="FF26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00" name="Line"/>
          <p:cNvSpPr/>
          <p:nvPr/>
        </p:nvSpPr>
        <p:spPr>
          <a:xfrm>
            <a:off x="3805504" y="3792063"/>
            <a:ext cx="1270001" cy="1"/>
          </a:xfrm>
          <a:prstGeom prst="line">
            <a:avLst/>
          </a:prstGeom>
          <a:ln w="25400">
            <a:solidFill>
              <a:srgbClr val="FF26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01" name="Line"/>
          <p:cNvSpPr/>
          <p:nvPr/>
        </p:nvSpPr>
        <p:spPr>
          <a:xfrm>
            <a:off x="5495268" y="3792063"/>
            <a:ext cx="1270001" cy="1"/>
          </a:xfrm>
          <a:prstGeom prst="line">
            <a:avLst/>
          </a:prstGeom>
          <a:ln w="25400">
            <a:solidFill>
              <a:srgbClr val="FF26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02" name="Line"/>
          <p:cNvSpPr/>
          <p:nvPr/>
        </p:nvSpPr>
        <p:spPr>
          <a:xfrm>
            <a:off x="5499694" y="3803163"/>
            <a:ext cx="1265018" cy="456615"/>
          </a:xfrm>
          <a:prstGeom prst="line">
            <a:avLst/>
          </a:prstGeom>
          <a:ln w="25400">
            <a:solidFill>
              <a:srgbClr val="FF26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03" name="Line"/>
          <p:cNvSpPr/>
          <p:nvPr/>
        </p:nvSpPr>
        <p:spPr>
          <a:xfrm>
            <a:off x="3876365" y="3186827"/>
            <a:ext cx="1264813" cy="515493"/>
          </a:xfrm>
          <a:prstGeom prst="line">
            <a:avLst/>
          </a:prstGeom>
          <a:ln w="25400">
            <a:solidFill>
              <a:srgbClr val="FF26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04" name="Line"/>
          <p:cNvSpPr/>
          <p:nvPr/>
        </p:nvSpPr>
        <p:spPr>
          <a:xfrm>
            <a:off x="5630270" y="3928121"/>
            <a:ext cx="1261634" cy="980453"/>
          </a:xfrm>
          <a:prstGeom prst="line">
            <a:avLst/>
          </a:prstGeom>
          <a:ln w="25400">
            <a:solidFill>
              <a:srgbClr val="FF26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05" name="Line"/>
          <p:cNvSpPr/>
          <p:nvPr/>
        </p:nvSpPr>
        <p:spPr>
          <a:xfrm flipV="1">
            <a:off x="3703054" y="3906625"/>
            <a:ext cx="1372451" cy="544809"/>
          </a:xfrm>
          <a:prstGeom prst="line">
            <a:avLst/>
          </a:prstGeom>
          <a:ln w="25400">
            <a:solidFill>
              <a:srgbClr val="FF26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06" name="Line"/>
          <p:cNvSpPr/>
          <p:nvPr/>
        </p:nvSpPr>
        <p:spPr>
          <a:xfrm flipV="1">
            <a:off x="3819940" y="4022234"/>
            <a:ext cx="1250890" cy="1574825"/>
          </a:xfrm>
          <a:prstGeom prst="line">
            <a:avLst/>
          </a:prstGeom>
          <a:ln w="25400">
            <a:solidFill>
              <a:srgbClr val="FF26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07" name="sinais que chegam, e…"/>
          <p:cNvSpPr/>
          <p:nvPr/>
        </p:nvSpPr>
        <p:spPr>
          <a:xfrm>
            <a:off x="3431874" y="2046575"/>
            <a:ext cx="3707025" cy="806314"/>
          </a:xfrm>
          <a:prstGeom prst="rect">
            <a:avLst/>
          </a:prstGeom>
          <a:solidFill>
            <a:srgbClr val="FFFC79"/>
          </a:solidFill>
          <a:ln w="254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2200"/>
            </a:pPr>
            <a:r>
              <a:rPr b="1"/>
              <a:t>sinais que chegam, e</a:t>
            </a:r>
            <a:endParaRPr b="1"/>
          </a:p>
          <a:p>
            <a:pPr algn="ctr">
              <a:defRPr sz="2200"/>
            </a:pPr>
            <a:r>
              <a:rPr b="1"/>
              <a:t>saem de um neurônio k</a:t>
            </a:r>
          </a:p>
        </p:txBody>
      </p:sp>
      <p:sp>
        <p:nvSpPr>
          <p:cNvPr id="1008" name="75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Arquitetura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Arquiteturas</a:t>
            </a:r>
          </a:p>
        </p:txBody>
      </p:sp>
      <p:sp>
        <p:nvSpPr>
          <p:cNvPr id="1011" name="A maneira como os neurônios são estruturados (arquitetura) tem relação direta em como a rede neural é treinada:…"/>
          <p:cNvSpPr txBox="1"/>
          <p:nvPr>
            <p:ph type="body" idx="1"/>
          </p:nvPr>
        </p:nvSpPr>
        <p:spPr>
          <a:xfrm>
            <a:off x="457200" y="156845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sz="2300"/>
            </a:pPr>
          </a:p>
          <a:p>
            <a:pPr>
              <a:defRPr sz="2300"/>
            </a:pPr>
            <a:r>
              <a:t>A maneira como os neurônios são estruturados (arquitetura) tem relação direta em como a rede neural é treinada:</a:t>
            </a:r>
          </a:p>
          <a:p>
            <a:pPr>
              <a:defRPr sz="2300"/>
            </a:pPr>
          </a:p>
          <a:p>
            <a:pPr lvl="3" marL="1462087" indent="-319087">
              <a:defRPr sz="2300"/>
            </a:pPr>
            <a:r>
              <a:rPr b="1"/>
              <a:t>A)</a:t>
            </a:r>
            <a:r>
              <a:t> Redes Neurais de uma camada</a:t>
            </a:r>
          </a:p>
          <a:p>
            <a:pPr lvl="3" marL="1462087" indent="-319087">
              <a:defRPr sz="2300"/>
            </a:pPr>
            <a:r>
              <a:rPr b="1"/>
              <a:t>B)</a:t>
            </a:r>
            <a:r>
              <a:t> Redes Neurais de múltiplas camadas</a:t>
            </a:r>
          </a:p>
          <a:p>
            <a:pPr lvl="3" marL="1462087" indent="-319087">
              <a:defRPr sz="2300"/>
            </a:pPr>
            <a:r>
              <a:rPr b="1"/>
              <a:t>C)</a:t>
            </a:r>
            <a:r>
              <a:t> Redes Neurais recorrentes</a:t>
            </a:r>
          </a:p>
        </p:txBody>
      </p:sp>
      <p:sp>
        <p:nvSpPr>
          <p:cNvPr id="1012" name="76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Arquitetura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Arquiteturas</a:t>
            </a:r>
          </a:p>
        </p:txBody>
      </p:sp>
      <p:sp>
        <p:nvSpPr>
          <p:cNvPr id="1015" name="A) Redes neurais de uma camada…"/>
          <p:cNvSpPr txBox="1"/>
          <p:nvPr>
            <p:ph type="body" sz="half" idx="1"/>
          </p:nvPr>
        </p:nvSpPr>
        <p:spPr>
          <a:xfrm>
            <a:off x="457200" y="1568450"/>
            <a:ext cx="4939789" cy="4114483"/>
          </a:xfrm>
          <a:prstGeom prst="rect">
            <a:avLst/>
          </a:prstGeom>
        </p:spPr>
        <p:txBody>
          <a:bodyPr/>
          <a:lstStyle/>
          <a:p>
            <a:pPr>
              <a:defRPr sz="2300"/>
            </a:pPr>
          </a:p>
          <a:p>
            <a:pPr>
              <a:defRPr b="1" sz="2300"/>
            </a:pPr>
            <a:r>
              <a:t>A) Redes neurais de uma camada</a:t>
            </a:r>
          </a:p>
          <a:p>
            <a:pPr lvl="1" marL="685800" indent="-319087">
              <a:buSzPct val="60000"/>
              <a:buChar char="◻"/>
              <a:defRPr sz="2300"/>
            </a:pPr>
          </a:p>
          <a:p>
            <a:pPr>
              <a:defRPr sz="2300"/>
            </a:pPr>
            <a:r>
              <a:t>Neurônios organizados em camadas:</a:t>
            </a:r>
          </a:p>
          <a:p>
            <a:pPr lvl="3" marL="1462087" indent="-319087">
              <a:defRPr sz="2300"/>
            </a:pPr>
            <a:r>
              <a:t>entrada (dados)</a:t>
            </a:r>
          </a:p>
          <a:p>
            <a:pPr lvl="3" marL="1462087" indent="-319087">
              <a:defRPr sz="2300"/>
            </a:pPr>
            <a:r>
              <a:t>saída</a:t>
            </a:r>
          </a:p>
        </p:txBody>
      </p:sp>
      <p:pic>
        <p:nvPicPr>
          <p:cNvPr id="10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69939" y="2378287"/>
            <a:ext cx="2108844" cy="3364109"/>
          </a:xfrm>
          <a:prstGeom prst="rect">
            <a:avLst/>
          </a:prstGeom>
          <a:ln w="12700">
            <a:miter lim="400000"/>
          </a:ln>
        </p:spPr>
      </p:pic>
      <p:sp>
        <p:nvSpPr>
          <p:cNvPr id="1017" name="77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Arquitetura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Arquiteturas</a:t>
            </a:r>
          </a:p>
        </p:txBody>
      </p:sp>
      <p:sp>
        <p:nvSpPr>
          <p:cNvPr id="1020" name="B) Redes neurais de múltiplas camadas…"/>
          <p:cNvSpPr txBox="1"/>
          <p:nvPr>
            <p:ph type="body" idx="1"/>
          </p:nvPr>
        </p:nvSpPr>
        <p:spPr>
          <a:xfrm>
            <a:off x="457200" y="1568450"/>
            <a:ext cx="7580272" cy="4114483"/>
          </a:xfrm>
          <a:prstGeom prst="rect">
            <a:avLst/>
          </a:prstGeom>
        </p:spPr>
        <p:txBody>
          <a:bodyPr/>
          <a:lstStyle/>
          <a:p>
            <a:pPr>
              <a:defRPr sz="2300"/>
            </a:pPr>
          </a:p>
          <a:p>
            <a:pPr>
              <a:defRPr b="1" sz="2300"/>
            </a:pPr>
            <a:r>
              <a:t>B) Redes neurais de múltiplas camadas</a:t>
            </a:r>
          </a:p>
          <a:p>
            <a:pPr lvl="1" marL="685800" indent="-319087">
              <a:buSzPct val="60000"/>
              <a:buChar char="◻"/>
              <a:defRPr sz="2300"/>
            </a:pPr>
          </a:p>
          <a:p>
            <a:pPr>
              <a:defRPr sz="2300"/>
            </a:pPr>
            <a:r>
              <a:t>Camadas escondidas:</a:t>
            </a:r>
          </a:p>
          <a:p>
            <a:pPr lvl="2" marL="1004887" indent="-319087">
              <a:buSzPct val="60000"/>
              <a:buChar char="◻"/>
              <a:defRPr sz="2300"/>
            </a:pPr>
            <a:r>
              <a:t>extratores de estatísticas de mais alta ordem</a:t>
            </a:r>
          </a:p>
          <a:p>
            <a:pPr lvl="2" marL="1004887" indent="-319087">
              <a:buSzPct val="60000"/>
              <a:buChar char="◻"/>
              <a:defRPr sz="2300"/>
            </a:pPr>
          </a:p>
          <a:p>
            <a:pPr>
              <a:defRPr sz="2300"/>
            </a:pPr>
            <a:r>
              <a:t>Neurônios de uma camada têm como entradas sinais provenientes apenas dos neurônios das camadas anteriores</a:t>
            </a:r>
          </a:p>
        </p:txBody>
      </p:sp>
      <p:sp>
        <p:nvSpPr>
          <p:cNvPr id="1021" name="78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Arquitetura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Arquiteturas</a:t>
            </a:r>
          </a:p>
        </p:txBody>
      </p:sp>
      <p:sp>
        <p:nvSpPr>
          <p:cNvPr id="1024" name="B) Redes neurais de múltiplas camadas…"/>
          <p:cNvSpPr txBox="1"/>
          <p:nvPr>
            <p:ph type="body" sz="half" idx="1"/>
          </p:nvPr>
        </p:nvSpPr>
        <p:spPr>
          <a:xfrm>
            <a:off x="457200" y="1568450"/>
            <a:ext cx="4561030" cy="4114483"/>
          </a:xfrm>
          <a:prstGeom prst="rect">
            <a:avLst/>
          </a:prstGeom>
        </p:spPr>
        <p:txBody>
          <a:bodyPr/>
          <a:lstStyle/>
          <a:p>
            <a:pPr>
              <a:defRPr sz="2300"/>
            </a:pPr>
          </a:p>
          <a:p>
            <a:pPr>
              <a:defRPr b="1" sz="2300"/>
            </a:pPr>
            <a:r>
              <a:t>B) Redes neurais de múltiplas camadas</a:t>
            </a:r>
          </a:p>
          <a:p>
            <a:pPr lvl="1" marL="685800" indent="-319087">
              <a:buSzPct val="60000"/>
              <a:buChar char="◻"/>
              <a:defRPr sz="2300"/>
            </a:pPr>
          </a:p>
          <a:p>
            <a:pPr>
              <a:defRPr sz="2300"/>
            </a:pPr>
            <a:r>
              <a:t>podem ser:</a:t>
            </a:r>
          </a:p>
          <a:p>
            <a:pPr lvl="3" marL="1462087" indent="-319087">
              <a:defRPr sz="2300"/>
            </a:pPr>
            <a:r>
              <a:t>totalmente ou;</a:t>
            </a:r>
          </a:p>
          <a:p>
            <a:pPr lvl="3" marL="1462087" indent="-319087">
              <a:defRPr sz="2300"/>
            </a:pPr>
            <a:r>
              <a:t>parcialmente conectadas</a:t>
            </a:r>
          </a:p>
        </p:txBody>
      </p:sp>
      <p:pic>
        <p:nvPicPr>
          <p:cNvPr id="10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26329" y="1861820"/>
            <a:ext cx="3543301" cy="4368801"/>
          </a:xfrm>
          <a:prstGeom prst="rect">
            <a:avLst/>
          </a:prstGeom>
          <a:ln w="12700">
            <a:miter lim="400000"/>
          </a:ln>
        </p:spPr>
      </p:pic>
      <p:sp>
        <p:nvSpPr>
          <p:cNvPr id="1026" name="79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Introduçã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Introdução</a:t>
            </a:r>
          </a:p>
        </p:txBody>
      </p:sp>
      <p:sp>
        <p:nvSpPr>
          <p:cNvPr id="224" name="Quais os diferentes paradigmas da Inteligência Artificial?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sz="2300"/>
            </a:pPr>
          </a:p>
          <a:p>
            <a:pPr>
              <a:defRPr sz="2300"/>
            </a:pPr>
            <a:r>
              <a:t>Quais os diferentes paradigmas da Inteligência Artificial?</a:t>
            </a:r>
          </a:p>
          <a:p>
            <a:pPr lvl="2" marL="1004887" indent="-319087">
              <a:buSzPct val="60000"/>
              <a:buChar char="◻"/>
              <a:defRPr sz="2300"/>
            </a:pPr>
          </a:p>
          <a:p>
            <a:pPr lvl="2" marL="1004887" indent="-319087">
              <a:buSzPct val="60000"/>
              <a:buChar char="◻"/>
              <a:defRPr sz="2300"/>
            </a:pPr>
            <a:r>
              <a:rPr b="1"/>
              <a:t>Simbólico</a:t>
            </a:r>
            <a:r>
              <a:t>: programas baseados em cálculo e raciocínio lógico (lógica proposicional, de 1 ordem, etc …)</a:t>
            </a:r>
          </a:p>
          <a:p>
            <a:pPr lvl="2" marL="1004887" indent="-319087">
              <a:buSzPct val="60000"/>
              <a:buChar char="◻"/>
              <a:defRPr sz="2300"/>
            </a:pPr>
            <a:r>
              <a:rPr b="1"/>
              <a:t>Conexionista</a:t>
            </a:r>
            <a:r>
              <a:t>: programas baseados no funcionamento do cérebro</a:t>
            </a:r>
          </a:p>
          <a:p>
            <a:pPr lvl="2" marL="1004887" indent="-319087">
              <a:buSzPct val="60000"/>
              <a:buChar char="◻"/>
              <a:defRPr sz="2300"/>
            </a:pPr>
            <a:r>
              <a:rPr b="1"/>
              <a:t>Evolucionista</a:t>
            </a:r>
            <a:r>
              <a:t>: programas baseados na teoria evolucionista de Darwin, e genética de Mendel</a:t>
            </a:r>
          </a:p>
          <a:p>
            <a:pPr lvl="2" marL="1004887" indent="-319087">
              <a:buSzPct val="60000"/>
              <a:buChar char="◻"/>
              <a:defRPr sz="2300"/>
            </a:pPr>
            <a:r>
              <a:rPr b="1"/>
              <a:t>Inteligência de Enxame:</a:t>
            </a:r>
            <a:r>
              <a:t> programas baseados no comportamento coletivo de animais, insetos, etc</a:t>
            </a:r>
          </a:p>
          <a:p>
            <a:pPr lvl="2" marL="1004887" indent="-319087">
              <a:buSzPct val="60000"/>
              <a:buChar char="◻"/>
              <a:defRPr sz="2300"/>
            </a:pPr>
            <a:r>
              <a:rPr b="1"/>
              <a:t>Ensembles</a:t>
            </a:r>
            <a:r>
              <a:t>: combinação de algoritmos/modelos</a:t>
            </a:r>
          </a:p>
        </p:txBody>
      </p:sp>
      <p:sp>
        <p:nvSpPr>
          <p:cNvPr id="225" name="8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26" name="Nosso foco é o paradigma Conexionista: programas baseados no funcionamento do cérebro (neurologia)."/>
          <p:cNvSpPr/>
          <p:nvPr/>
        </p:nvSpPr>
        <p:spPr>
          <a:xfrm>
            <a:off x="1039694" y="3233281"/>
            <a:ext cx="7064612" cy="1069582"/>
          </a:xfrm>
          <a:prstGeom prst="rect">
            <a:avLst/>
          </a:prstGeom>
          <a:solidFill>
            <a:srgbClr val="FFFC79"/>
          </a:solidFill>
          <a:ln w="254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2200"/>
            </a:pPr>
            <a:r>
              <a:t>Nosso foco é o paradigma </a:t>
            </a:r>
            <a:r>
              <a:rPr b="1"/>
              <a:t>Conexionista</a:t>
            </a:r>
            <a:r>
              <a:t>: programas baseados no funcionamento do cérebro (neurologia).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rquitetura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Arquiteturas</a:t>
            </a:r>
          </a:p>
        </p:txBody>
      </p:sp>
      <p:sp>
        <p:nvSpPr>
          <p:cNvPr id="1029" name="Múltiplas camadas: combinações de hiperplanos"/>
          <p:cNvSpPr txBox="1"/>
          <p:nvPr>
            <p:ph type="body" sz="quarter" idx="1"/>
          </p:nvPr>
        </p:nvSpPr>
        <p:spPr>
          <a:xfrm>
            <a:off x="457200" y="1568450"/>
            <a:ext cx="8229600" cy="558350"/>
          </a:xfrm>
          <a:prstGeom prst="rect">
            <a:avLst/>
          </a:prstGeom>
        </p:spPr>
        <p:txBody>
          <a:bodyPr/>
          <a:lstStyle>
            <a:lvl1pPr>
              <a:defRPr sz="2300"/>
            </a:lvl1pPr>
          </a:lstStyle>
          <a:p>
            <a:pPr/>
            <a:r>
              <a:t>Múltiplas camadas: combinações de hiperplanos</a:t>
            </a:r>
          </a:p>
        </p:txBody>
      </p:sp>
      <p:pic>
        <p:nvPicPr>
          <p:cNvPr id="10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7946" y="3199494"/>
            <a:ext cx="5242804" cy="3092710"/>
          </a:xfrm>
          <a:prstGeom prst="rect">
            <a:avLst/>
          </a:prstGeom>
          <a:ln w="12700">
            <a:miter lim="400000"/>
          </a:ln>
        </p:spPr>
      </p:pic>
      <p:sp>
        <p:nvSpPr>
          <p:cNvPr id="1031" name="Cada neurônio cria um hiperplano separador, que combinados geram superfícies convexas"/>
          <p:cNvSpPr/>
          <p:nvPr/>
        </p:nvSpPr>
        <p:spPr>
          <a:xfrm>
            <a:off x="2239797" y="2084817"/>
            <a:ext cx="4899102" cy="1081977"/>
          </a:xfrm>
          <a:prstGeom prst="rect">
            <a:avLst/>
          </a:prstGeom>
          <a:solidFill>
            <a:srgbClr val="FFFC79"/>
          </a:solidFill>
          <a:ln w="254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2200"/>
            </a:pPr>
            <a:r>
              <a:t>Cada </a:t>
            </a:r>
            <a:r>
              <a:rPr b="1"/>
              <a:t>neurônio</a:t>
            </a:r>
            <a:r>
              <a:t> cria um </a:t>
            </a:r>
            <a:r>
              <a:rPr b="1"/>
              <a:t>hiperplano</a:t>
            </a:r>
            <a:r>
              <a:t> separador, que combinados geram </a:t>
            </a:r>
            <a:r>
              <a:rPr b="1"/>
              <a:t>superfícies</a:t>
            </a:r>
            <a:r>
              <a:t> </a:t>
            </a:r>
            <a:r>
              <a:rPr b="1"/>
              <a:t>convexas</a:t>
            </a:r>
          </a:p>
        </p:txBody>
      </p:sp>
      <p:sp>
        <p:nvSpPr>
          <p:cNvPr id="1032" name="80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Arquitetura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Arquiteturas</a:t>
            </a:r>
          </a:p>
        </p:txBody>
      </p:sp>
      <p:sp>
        <p:nvSpPr>
          <p:cNvPr id="1035" name="Múltiplas camadas: combinações de hiperplanos"/>
          <p:cNvSpPr txBox="1"/>
          <p:nvPr>
            <p:ph type="body" sz="quarter" idx="1"/>
          </p:nvPr>
        </p:nvSpPr>
        <p:spPr>
          <a:xfrm>
            <a:off x="457200" y="1568450"/>
            <a:ext cx="8229600" cy="558350"/>
          </a:xfrm>
          <a:prstGeom prst="rect">
            <a:avLst/>
          </a:prstGeom>
        </p:spPr>
        <p:txBody>
          <a:bodyPr/>
          <a:lstStyle>
            <a:lvl1pPr>
              <a:defRPr sz="2300"/>
            </a:lvl1pPr>
          </a:lstStyle>
          <a:p>
            <a:pPr/>
            <a:r>
              <a:t>Múltiplas camadas: combinações de hiperplanos</a:t>
            </a:r>
          </a:p>
        </p:txBody>
      </p:sp>
      <p:sp>
        <p:nvSpPr>
          <p:cNvPr id="1036" name="Line"/>
          <p:cNvSpPr/>
          <p:nvPr/>
        </p:nvSpPr>
        <p:spPr>
          <a:xfrm>
            <a:off x="2799871" y="5037159"/>
            <a:ext cx="3652868" cy="1"/>
          </a:xfrm>
          <a:prstGeom prst="line">
            <a:avLst/>
          </a:prstGeom>
          <a:ln w="19050">
            <a:solidFill>
              <a:srgbClr val="0433FF"/>
            </a:solidFill>
            <a:miter lim="400000"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37" name="Line"/>
          <p:cNvSpPr/>
          <p:nvPr/>
        </p:nvSpPr>
        <p:spPr>
          <a:xfrm flipV="1">
            <a:off x="3185788" y="2569111"/>
            <a:ext cx="1" cy="2907647"/>
          </a:xfrm>
          <a:prstGeom prst="line">
            <a:avLst/>
          </a:prstGeom>
          <a:ln w="19050">
            <a:solidFill>
              <a:srgbClr val="0433FF"/>
            </a:solidFill>
            <a:miter lim="400000"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38" name="Rectangle"/>
          <p:cNvSpPr/>
          <p:nvPr/>
        </p:nvSpPr>
        <p:spPr>
          <a:xfrm>
            <a:off x="4902595" y="3643457"/>
            <a:ext cx="135983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39" name="Rectangle"/>
          <p:cNvSpPr/>
          <p:nvPr/>
        </p:nvSpPr>
        <p:spPr>
          <a:xfrm>
            <a:off x="4999011" y="3277876"/>
            <a:ext cx="135982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40" name="X1"/>
          <p:cNvSpPr txBox="1"/>
          <p:nvPr/>
        </p:nvSpPr>
        <p:spPr>
          <a:xfrm>
            <a:off x="4460181" y="5065557"/>
            <a:ext cx="52881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X1</a:t>
            </a:r>
          </a:p>
        </p:txBody>
      </p:sp>
      <p:sp>
        <p:nvSpPr>
          <p:cNvPr id="1041" name="X2"/>
          <p:cNvSpPr txBox="1"/>
          <p:nvPr/>
        </p:nvSpPr>
        <p:spPr>
          <a:xfrm>
            <a:off x="2691261" y="3729651"/>
            <a:ext cx="52881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X2</a:t>
            </a:r>
          </a:p>
        </p:txBody>
      </p:sp>
      <p:sp>
        <p:nvSpPr>
          <p:cNvPr id="1042" name="Tarefa preditiva…"/>
          <p:cNvSpPr txBox="1"/>
          <p:nvPr/>
        </p:nvSpPr>
        <p:spPr>
          <a:xfrm>
            <a:off x="3590700" y="5588489"/>
            <a:ext cx="2141768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/>
            <a:r>
              <a:t>Tarefa preditiva</a:t>
            </a:r>
          </a:p>
          <a:p>
            <a:pPr algn="ctr">
              <a:defRPr b="1"/>
            </a:pPr>
            <a:r>
              <a:t>(Classificação/</a:t>
            </a:r>
          </a:p>
          <a:p>
            <a:pPr algn="ctr">
              <a:defRPr b="1"/>
            </a:pPr>
            <a:r>
              <a:t>Regressão)</a:t>
            </a:r>
          </a:p>
        </p:txBody>
      </p:sp>
      <p:sp>
        <p:nvSpPr>
          <p:cNvPr id="1043" name="Rectangle"/>
          <p:cNvSpPr/>
          <p:nvPr/>
        </p:nvSpPr>
        <p:spPr>
          <a:xfrm>
            <a:off x="5606473" y="4016000"/>
            <a:ext cx="135983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44" name="Rectangle"/>
          <p:cNvSpPr/>
          <p:nvPr/>
        </p:nvSpPr>
        <p:spPr>
          <a:xfrm>
            <a:off x="5099205" y="4502309"/>
            <a:ext cx="135982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45" name="Rectangle"/>
          <p:cNvSpPr/>
          <p:nvPr/>
        </p:nvSpPr>
        <p:spPr>
          <a:xfrm>
            <a:off x="5003839" y="4223901"/>
            <a:ext cx="135983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46" name="Rectangle"/>
          <p:cNvSpPr/>
          <p:nvPr/>
        </p:nvSpPr>
        <p:spPr>
          <a:xfrm>
            <a:off x="5374172" y="4306776"/>
            <a:ext cx="135983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47" name="Oval"/>
          <p:cNvSpPr/>
          <p:nvPr/>
        </p:nvSpPr>
        <p:spPr>
          <a:xfrm>
            <a:off x="5408667" y="3643457"/>
            <a:ext cx="172194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48" name="Oval"/>
          <p:cNvSpPr/>
          <p:nvPr/>
        </p:nvSpPr>
        <p:spPr>
          <a:xfrm>
            <a:off x="5223021" y="3905546"/>
            <a:ext cx="172194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49" name="Oval"/>
          <p:cNvSpPr/>
          <p:nvPr/>
        </p:nvSpPr>
        <p:spPr>
          <a:xfrm>
            <a:off x="5683989" y="4502309"/>
            <a:ext cx="172194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50" name="Rectangle"/>
          <p:cNvSpPr/>
          <p:nvPr/>
        </p:nvSpPr>
        <p:spPr>
          <a:xfrm>
            <a:off x="4637987" y="3210686"/>
            <a:ext cx="173203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51" name="Oval"/>
          <p:cNvSpPr/>
          <p:nvPr/>
        </p:nvSpPr>
        <p:spPr>
          <a:xfrm>
            <a:off x="3425202" y="3328487"/>
            <a:ext cx="172195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52" name="Oval"/>
          <p:cNvSpPr/>
          <p:nvPr/>
        </p:nvSpPr>
        <p:spPr>
          <a:xfrm>
            <a:off x="3742307" y="3643457"/>
            <a:ext cx="172195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53" name="Oval"/>
          <p:cNvSpPr/>
          <p:nvPr/>
        </p:nvSpPr>
        <p:spPr>
          <a:xfrm>
            <a:off x="3934416" y="4010757"/>
            <a:ext cx="172194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54" name="Oval"/>
          <p:cNvSpPr/>
          <p:nvPr/>
        </p:nvSpPr>
        <p:spPr>
          <a:xfrm>
            <a:off x="4135218" y="4192349"/>
            <a:ext cx="172195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55" name="Oval"/>
          <p:cNvSpPr/>
          <p:nvPr/>
        </p:nvSpPr>
        <p:spPr>
          <a:xfrm>
            <a:off x="4371231" y="4410793"/>
            <a:ext cx="172195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56" name="Oval"/>
          <p:cNvSpPr/>
          <p:nvPr/>
        </p:nvSpPr>
        <p:spPr>
          <a:xfrm>
            <a:off x="3838794" y="4410793"/>
            <a:ext cx="172194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57" name="Rectangle"/>
          <p:cNvSpPr/>
          <p:nvPr/>
        </p:nvSpPr>
        <p:spPr>
          <a:xfrm>
            <a:off x="4574983" y="3534253"/>
            <a:ext cx="173203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58" name="Rectangle"/>
          <p:cNvSpPr/>
          <p:nvPr/>
        </p:nvSpPr>
        <p:spPr>
          <a:xfrm>
            <a:off x="4456840" y="3905546"/>
            <a:ext cx="135983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59" name="Oval"/>
          <p:cNvSpPr/>
          <p:nvPr/>
        </p:nvSpPr>
        <p:spPr>
          <a:xfrm>
            <a:off x="7267026" y="3642788"/>
            <a:ext cx="172195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60" name="Rectangle"/>
          <p:cNvSpPr/>
          <p:nvPr/>
        </p:nvSpPr>
        <p:spPr>
          <a:xfrm>
            <a:off x="7285132" y="4010845"/>
            <a:ext cx="135983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61" name="bom"/>
          <p:cNvSpPr txBox="1"/>
          <p:nvPr/>
        </p:nvSpPr>
        <p:spPr>
          <a:xfrm>
            <a:off x="7471578" y="3557054"/>
            <a:ext cx="58809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bom</a:t>
            </a:r>
          </a:p>
        </p:txBody>
      </p:sp>
      <p:sp>
        <p:nvSpPr>
          <p:cNvPr id="1062" name="ruim"/>
          <p:cNvSpPr txBox="1"/>
          <p:nvPr/>
        </p:nvSpPr>
        <p:spPr>
          <a:xfrm>
            <a:off x="7471578" y="3925111"/>
            <a:ext cx="58809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ruim</a:t>
            </a:r>
          </a:p>
        </p:txBody>
      </p:sp>
      <p:sp>
        <p:nvSpPr>
          <p:cNvPr id="1063" name="Rectangle"/>
          <p:cNvSpPr/>
          <p:nvPr/>
        </p:nvSpPr>
        <p:spPr>
          <a:xfrm>
            <a:off x="7148834" y="3534253"/>
            <a:ext cx="938399" cy="723614"/>
          </a:xfrm>
          <a:prstGeom prst="rect">
            <a:avLst/>
          </a:prstGeom>
          <a:ln w="25400">
            <a:solidFill>
              <a:srgbClr val="FF2600"/>
            </a:solidFill>
            <a:prstDash val="sysDot"/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64" name="81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Arquitetura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Arquiteturas</a:t>
            </a:r>
          </a:p>
        </p:txBody>
      </p:sp>
      <p:sp>
        <p:nvSpPr>
          <p:cNvPr id="1067" name="Múltiplas camadas: combinações de hiperplanos"/>
          <p:cNvSpPr txBox="1"/>
          <p:nvPr>
            <p:ph type="body" sz="quarter" idx="1"/>
          </p:nvPr>
        </p:nvSpPr>
        <p:spPr>
          <a:xfrm>
            <a:off x="457200" y="1568450"/>
            <a:ext cx="8229600" cy="558350"/>
          </a:xfrm>
          <a:prstGeom prst="rect">
            <a:avLst/>
          </a:prstGeom>
        </p:spPr>
        <p:txBody>
          <a:bodyPr/>
          <a:lstStyle>
            <a:lvl1pPr>
              <a:defRPr sz="2300"/>
            </a:lvl1pPr>
          </a:lstStyle>
          <a:p>
            <a:pPr/>
            <a:r>
              <a:t>Múltiplas camadas: combinações de hiperplanos</a:t>
            </a:r>
          </a:p>
        </p:txBody>
      </p:sp>
      <p:sp>
        <p:nvSpPr>
          <p:cNvPr id="1068" name="Line"/>
          <p:cNvSpPr/>
          <p:nvPr/>
        </p:nvSpPr>
        <p:spPr>
          <a:xfrm>
            <a:off x="2799871" y="5037159"/>
            <a:ext cx="3652868" cy="1"/>
          </a:xfrm>
          <a:prstGeom prst="line">
            <a:avLst/>
          </a:prstGeom>
          <a:ln w="19050">
            <a:solidFill>
              <a:srgbClr val="0433FF"/>
            </a:solidFill>
            <a:miter lim="400000"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69" name="Line"/>
          <p:cNvSpPr/>
          <p:nvPr/>
        </p:nvSpPr>
        <p:spPr>
          <a:xfrm flipV="1">
            <a:off x="3185788" y="2569111"/>
            <a:ext cx="1" cy="2907647"/>
          </a:xfrm>
          <a:prstGeom prst="line">
            <a:avLst/>
          </a:prstGeom>
          <a:ln w="19050">
            <a:solidFill>
              <a:srgbClr val="0433FF"/>
            </a:solidFill>
            <a:miter lim="400000"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70" name="Rectangle"/>
          <p:cNvSpPr/>
          <p:nvPr/>
        </p:nvSpPr>
        <p:spPr>
          <a:xfrm>
            <a:off x="4902595" y="3643457"/>
            <a:ext cx="135983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71" name="Rectangle"/>
          <p:cNvSpPr/>
          <p:nvPr/>
        </p:nvSpPr>
        <p:spPr>
          <a:xfrm>
            <a:off x="4999011" y="3277876"/>
            <a:ext cx="135982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72" name="X1"/>
          <p:cNvSpPr txBox="1"/>
          <p:nvPr/>
        </p:nvSpPr>
        <p:spPr>
          <a:xfrm>
            <a:off x="4460181" y="5065557"/>
            <a:ext cx="52881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X1</a:t>
            </a:r>
          </a:p>
        </p:txBody>
      </p:sp>
      <p:sp>
        <p:nvSpPr>
          <p:cNvPr id="1073" name="X2"/>
          <p:cNvSpPr txBox="1"/>
          <p:nvPr/>
        </p:nvSpPr>
        <p:spPr>
          <a:xfrm>
            <a:off x="2691261" y="3729651"/>
            <a:ext cx="52881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X2</a:t>
            </a:r>
          </a:p>
        </p:txBody>
      </p:sp>
      <p:sp>
        <p:nvSpPr>
          <p:cNvPr id="1074" name="Tarefa preditiva…"/>
          <p:cNvSpPr txBox="1"/>
          <p:nvPr/>
        </p:nvSpPr>
        <p:spPr>
          <a:xfrm>
            <a:off x="3590700" y="5588489"/>
            <a:ext cx="2141768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/>
            <a:r>
              <a:t>Tarefa preditiva</a:t>
            </a:r>
          </a:p>
          <a:p>
            <a:pPr algn="ctr">
              <a:defRPr b="1"/>
            </a:pPr>
            <a:r>
              <a:t>(Classificação/</a:t>
            </a:r>
          </a:p>
          <a:p>
            <a:pPr algn="ctr">
              <a:defRPr b="1"/>
            </a:pPr>
            <a:r>
              <a:t>Regressão)</a:t>
            </a:r>
          </a:p>
        </p:txBody>
      </p:sp>
      <p:sp>
        <p:nvSpPr>
          <p:cNvPr id="1075" name="Rectangle"/>
          <p:cNvSpPr/>
          <p:nvPr/>
        </p:nvSpPr>
        <p:spPr>
          <a:xfrm>
            <a:off x="5606473" y="4016000"/>
            <a:ext cx="135983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76" name="Rectangle"/>
          <p:cNvSpPr/>
          <p:nvPr/>
        </p:nvSpPr>
        <p:spPr>
          <a:xfrm>
            <a:off x="5099205" y="4502309"/>
            <a:ext cx="135982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77" name="Rectangle"/>
          <p:cNvSpPr/>
          <p:nvPr/>
        </p:nvSpPr>
        <p:spPr>
          <a:xfrm>
            <a:off x="5003839" y="4223901"/>
            <a:ext cx="135983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78" name="Rectangle"/>
          <p:cNvSpPr/>
          <p:nvPr/>
        </p:nvSpPr>
        <p:spPr>
          <a:xfrm>
            <a:off x="5374172" y="4306776"/>
            <a:ext cx="135983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79" name="Oval"/>
          <p:cNvSpPr/>
          <p:nvPr/>
        </p:nvSpPr>
        <p:spPr>
          <a:xfrm>
            <a:off x="5408667" y="3643457"/>
            <a:ext cx="172194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80" name="Oval"/>
          <p:cNvSpPr/>
          <p:nvPr/>
        </p:nvSpPr>
        <p:spPr>
          <a:xfrm>
            <a:off x="5223021" y="3905546"/>
            <a:ext cx="172194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81" name="Oval"/>
          <p:cNvSpPr/>
          <p:nvPr/>
        </p:nvSpPr>
        <p:spPr>
          <a:xfrm>
            <a:off x="5683989" y="4502309"/>
            <a:ext cx="172194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82" name="Rectangle"/>
          <p:cNvSpPr/>
          <p:nvPr/>
        </p:nvSpPr>
        <p:spPr>
          <a:xfrm>
            <a:off x="4637987" y="3210686"/>
            <a:ext cx="173203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83" name="Oval"/>
          <p:cNvSpPr/>
          <p:nvPr/>
        </p:nvSpPr>
        <p:spPr>
          <a:xfrm>
            <a:off x="3425202" y="3328487"/>
            <a:ext cx="172195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84" name="Oval"/>
          <p:cNvSpPr/>
          <p:nvPr/>
        </p:nvSpPr>
        <p:spPr>
          <a:xfrm>
            <a:off x="3742307" y="3643457"/>
            <a:ext cx="172195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85" name="Oval"/>
          <p:cNvSpPr/>
          <p:nvPr/>
        </p:nvSpPr>
        <p:spPr>
          <a:xfrm>
            <a:off x="3934416" y="4010757"/>
            <a:ext cx="172194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86" name="Oval"/>
          <p:cNvSpPr/>
          <p:nvPr/>
        </p:nvSpPr>
        <p:spPr>
          <a:xfrm>
            <a:off x="4135218" y="4192349"/>
            <a:ext cx="172195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87" name="Oval"/>
          <p:cNvSpPr/>
          <p:nvPr/>
        </p:nvSpPr>
        <p:spPr>
          <a:xfrm>
            <a:off x="4371231" y="4410793"/>
            <a:ext cx="172195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88" name="Oval"/>
          <p:cNvSpPr/>
          <p:nvPr/>
        </p:nvSpPr>
        <p:spPr>
          <a:xfrm>
            <a:off x="3838794" y="4410793"/>
            <a:ext cx="172194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89" name="Rectangle"/>
          <p:cNvSpPr/>
          <p:nvPr/>
        </p:nvSpPr>
        <p:spPr>
          <a:xfrm>
            <a:off x="4574983" y="3534253"/>
            <a:ext cx="173203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90" name="Rectangle"/>
          <p:cNvSpPr/>
          <p:nvPr/>
        </p:nvSpPr>
        <p:spPr>
          <a:xfrm>
            <a:off x="4456840" y="3905546"/>
            <a:ext cx="135983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91" name="Oval"/>
          <p:cNvSpPr/>
          <p:nvPr/>
        </p:nvSpPr>
        <p:spPr>
          <a:xfrm>
            <a:off x="7267026" y="3642788"/>
            <a:ext cx="172195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92" name="Rectangle"/>
          <p:cNvSpPr/>
          <p:nvPr/>
        </p:nvSpPr>
        <p:spPr>
          <a:xfrm>
            <a:off x="7285132" y="4010845"/>
            <a:ext cx="135983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93" name="bom"/>
          <p:cNvSpPr txBox="1"/>
          <p:nvPr/>
        </p:nvSpPr>
        <p:spPr>
          <a:xfrm>
            <a:off x="7471578" y="3557054"/>
            <a:ext cx="58809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bom</a:t>
            </a:r>
          </a:p>
        </p:txBody>
      </p:sp>
      <p:sp>
        <p:nvSpPr>
          <p:cNvPr id="1094" name="ruim"/>
          <p:cNvSpPr txBox="1"/>
          <p:nvPr/>
        </p:nvSpPr>
        <p:spPr>
          <a:xfrm>
            <a:off x="7471578" y="3925111"/>
            <a:ext cx="58809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ruim</a:t>
            </a:r>
          </a:p>
        </p:txBody>
      </p:sp>
      <p:sp>
        <p:nvSpPr>
          <p:cNvPr id="1095" name="Rectangle"/>
          <p:cNvSpPr/>
          <p:nvPr/>
        </p:nvSpPr>
        <p:spPr>
          <a:xfrm>
            <a:off x="7148834" y="3534253"/>
            <a:ext cx="938399" cy="723614"/>
          </a:xfrm>
          <a:prstGeom prst="rect">
            <a:avLst/>
          </a:prstGeom>
          <a:ln w="25400">
            <a:solidFill>
              <a:srgbClr val="FF2600"/>
            </a:solidFill>
            <a:prstDash val="sysDot"/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96" name="Line"/>
          <p:cNvSpPr/>
          <p:nvPr/>
        </p:nvSpPr>
        <p:spPr>
          <a:xfrm flipH="1" flipV="1">
            <a:off x="3495835" y="2585836"/>
            <a:ext cx="1723826" cy="2800694"/>
          </a:xfrm>
          <a:prstGeom prst="line">
            <a:avLst/>
          </a:prstGeom>
          <a:ln w="1905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97" name="Line"/>
          <p:cNvSpPr/>
          <p:nvPr/>
        </p:nvSpPr>
        <p:spPr>
          <a:xfrm flipV="1">
            <a:off x="5036233" y="3095546"/>
            <a:ext cx="1380606" cy="2417984"/>
          </a:xfrm>
          <a:prstGeom prst="line">
            <a:avLst/>
          </a:prstGeom>
          <a:ln w="1905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98" name="Line"/>
          <p:cNvSpPr/>
          <p:nvPr/>
        </p:nvSpPr>
        <p:spPr>
          <a:xfrm flipV="1">
            <a:off x="4280283" y="2882402"/>
            <a:ext cx="1380606" cy="2417985"/>
          </a:xfrm>
          <a:prstGeom prst="line">
            <a:avLst/>
          </a:prstGeom>
          <a:ln w="1905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99" name="Line"/>
          <p:cNvSpPr/>
          <p:nvPr/>
        </p:nvSpPr>
        <p:spPr>
          <a:xfrm flipV="1">
            <a:off x="3390438" y="3736330"/>
            <a:ext cx="3353128" cy="796814"/>
          </a:xfrm>
          <a:prstGeom prst="line">
            <a:avLst/>
          </a:prstGeom>
          <a:ln w="19050">
            <a:solidFill>
              <a:srgbClr val="000000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00" name="82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Arquitetura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Arquiteturas</a:t>
            </a:r>
          </a:p>
        </p:txBody>
      </p:sp>
      <p:sp>
        <p:nvSpPr>
          <p:cNvPr id="1103" name="C) Redes Neurais Recorrentes…"/>
          <p:cNvSpPr txBox="1"/>
          <p:nvPr>
            <p:ph type="body" idx="1"/>
          </p:nvPr>
        </p:nvSpPr>
        <p:spPr>
          <a:xfrm>
            <a:off x="457200" y="1568450"/>
            <a:ext cx="8229600" cy="3610428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C) </a:t>
            </a:r>
            <a:r>
              <a:rPr sz="2300"/>
              <a:t>Redes Neurais Recorrentes</a:t>
            </a:r>
            <a:endParaRPr sz="2300"/>
          </a:p>
          <a:p>
            <a:pPr>
              <a:defRPr b="1"/>
            </a:pPr>
            <a:endParaRPr sz="2300"/>
          </a:p>
          <a:p>
            <a:pPr lvl="3" marL="1405889" indent="-262889"/>
            <a:r>
              <a:rPr sz="2300"/>
              <a:t>Possuem retroalimentação</a:t>
            </a:r>
            <a:endParaRPr sz="2300"/>
          </a:p>
          <a:p>
            <a:pPr lvl="3" marL="1405889" indent="-262889"/>
            <a:r>
              <a:rPr sz="2300"/>
              <a:t>Saídas dos neurônios podem servir de entrada para outros neurônios e também para o próprio neurônio corrente</a:t>
            </a:r>
            <a:endParaRPr sz="2300"/>
          </a:p>
          <a:p>
            <a:pPr lvl="3" marL="1405889" indent="-262889"/>
            <a:r>
              <a:rPr sz="2300"/>
              <a:t>Podem ou não ter neurônios escondidos</a:t>
            </a:r>
          </a:p>
        </p:txBody>
      </p:sp>
      <p:sp>
        <p:nvSpPr>
          <p:cNvPr id="1104" name="83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Arquitetura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Arquiteturas</a:t>
            </a:r>
          </a:p>
        </p:txBody>
      </p:sp>
      <p:sp>
        <p:nvSpPr>
          <p:cNvPr id="1107" name="C) Redes Neurais Recorrentes…"/>
          <p:cNvSpPr txBox="1"/>
          <p:nvPr>
            <p:ph type="body" sz="half" idx="1"/>
          </p:nvPr>
        </p:nvSpPr>
        <p:spPr>
          <a:xfrm>
            <a:off x="457200" y="1568450"/>
            <a:ext cx="4056706" cy="3610428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C) </a:t>
            </a:r>
            <a:r>
              <a:rPr sz="2300"/>
              <a:t>Redes Neurais Recorrentes</a:t>
            </a:r>
            <a:endParaRPr sz="2300"/>
          </a:p>
          <a:p>
            <a:pPr>
              <a:defRPr b="1"/>
            </a:pPr>
            <a:endParaRPr sz="2300"/>
          </a:p>
          <a:p>
            <a:pPr lvl="1" marL="608257" indent="-241544">
              <a:buSzPct val="60000"/>
              <a:buChar char="◻"/>
            </a:pPr>
            <a:r>
              <a:rPr sz="2300"/>
              <a:t>sem neurônios escondidos</a:t>
            </a:r>
            <a:endParaRPr sz="2300"/>
          </a:p>
          <a:p>
            <a:pPr lvl="1" marL="608257" indent="-241544">
              <a:buSzPct val="60000"/>
              <a:buChar char="◻"/>
            </a:pPr>
            <a:r>
              <a:rPr sz="2300"/>
              <a:t>sem auto retroalimentação</a:t>
            </a:r>
          </a:p>
        </p:txBody>
      </p:sp>
      <p:pic>
        <p:nvPicPr>
          <p:cNvPr id="11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44293" y="2270861"/>
            <a:ext cx="3244732" cy="3534128"/>
          </a:xfrm>
          <a:prstGeom prst="rect">
            <a:avLst/>
          </a:prstGeom>
          <a:ln w="12700">
            <a:miter lim="400000"/>
          </a:ln>
        </p:spPr>
      </p:pic>
      <p:sp>
        <p:nvSpPr>
          <p:cNvPr id="1109" name="84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Arquitetura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Arquiteturas</a:t>
            </a:r>
          </a:p>
        </p:txBody>
      </p:sp>
      <p:sp>
        <p:nvSpPr>
          <p:cNvPr id="1112" name="C) Redes Neurais Recorrentes…"/>
          <p:cNvSpPr txBox="1"/>
          <p:nvPr>
            <p:ph type="body" sz="half" idx="1"/>
          </p:nvPr>
        </p:nvSpPr>
        <p:spPr>
          <a:xfrm>
            <a:off x="457200" y="1568450"/>
            <a:ext cx="4056706" cy="3610428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C) </a:t>
            </a:r>
            <a:r>
              <a:rPr sz="2300"/>
              <a:t>Redes Neurais Recorrentes</a:t>
            </a:r>
            <a:endParaRPr sz="2300"/>
          </a:p>
          <a:p>
            <a:pPr>
              <a:defRPr b="1"/>
            </a:pPr>
            <a:endParaRPr sz="2300"/>
          </a:p>
          <a:p>
            <a:pPr lvl="1" marL="608257" indent="-241544">
              <a:buSzPct val="60000"/>
              <a:buChar char="◻"/>
            </a:pPr>
            <a:r>
              <a:rPr sz="2300"/>
              <a:t>com neurônios escondidos</a:t>
            </a:r>
            <a:endParaRPr sz="2300"/>
          </a:p>
          <a:p>
            <a:pPr lvl="1" marL="608257" indent="-241544">
              <a:buSzPct val="60000"/>
              <a:buChar char="◻"/>
            </a:pPr>
            <a:r>
              <a:rPr sz="2300"/>
              <a:t>com auto retroalimentação</a:t>
            </a:r>
          </a:p>
        </p:txBody>
      </p:sp>
      <p:pic>
        <p:nvPicPr>
          <p:cNvPr id="11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27851" y="2490076"/>
            <a:ext cx="4056707" cy="3107069"/>
          </a:xfrm>
          <a:prstGeom prst="rect">
            <a:avLst/>
          </a:prstGeom>
          <a:ln w="12700">
            <a:miter lim="400000"/>
          </a:ln>
        </p:spPr>
      </p:pic>
      <p:sp>
        <p:nvSpPr>
          <p:cNvPr id="1114" name="As saídas de uma iteração são as entradas da próxima iteração.…"/>
          <p:cNvSpPr/>
          <p:nvPr/>
        </p:nvSpPr>
        <p:spPr>
          <a:xfrm>
            <a:off x="378704" y="3993498"/>
            <a:ext cx="4213698" cy="1542601"/>
          </a:xfrm>
          <a:prstGeom prst="rect">
            <a:avLst/>
          </a:prstGeom>
          <a:solidFill>
            <a:srgbClr val="FFFC79"/>
          </a:solidFill>
          <a:ln w="254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2200"/>
            </a:pPr>
            <a:r>
              <a:t>As saídas de uma iteração são as entradas da próxima iteração.</a:t>
            </a:r>
          </a:p>
          <a:p>
            <a:pPr algn="ctr">
              <a:defRPr sz="2200"/>
            </a:pPr>
            <a:r>
              <a:t>As saídas em t </a:t>
            </a:r>
            <a:r>
              <a:rPr b="1"/>
              <a:t>realimentam</a:t>
            </a:r>
            <a:r>
              <a:t> a rede no instante t+1</a:t>
            </a:r>
          </a:p>
        </p:txBody>
      </p:sp>
      <p:sp>
        <p:nvSpPr>
          <p:cNvPr id="1115" name="85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Aprendizad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Aprendizado</a:t>
            </a:r>
          </a:p>
        </p:txBody>
      </p:sp>
      <p:sp>
        <p:nvSpPr>
          <p:cNvPr id="1118" name="Além disso, a arquitetura da rede define qual é o tipo de algoritmo de aprendizado que será explorado.…"/>
          <p:cNvSpPr txBox="1"/>
          <p:nvPr>
            <p:ph type="body" idx="1"/>
          </p:nvPr>
        </p:nvSpPr>
        <p:spPr>
          <a:xfrm>
            <a:off x="457200" y="1568450"/>
            <a:ext cx="8229600" cy="4525963"/>
          </a:xfrm>
          <a:prstGeom prst="rect">
            <a:avLst/>
          </a:prstGeom>
        </p:spPr>
        <p:txBody>
          <a:bodyPr/>
          <a:lstStyle/>
          <a:p>
            <a:pPr marL="315897" indent="-315897" defTabSz="905255">
              <a:spcBef>
                <a:spcPts val="600"/>
              </a:spcBef>
              <a:defRPr sz="2277"/>
            </a:pPr>
          </a:p>
          <a:p>
            <a:pPr marL="315897" indent="-315897" defTabSz="905255">
              <a:spcBef>
                <a:spcPts val="600"/>
              </a:spcBef>
              <a:defRPr sz="2277"/>
            </a:pPr>
            <a:r>
              <a:t>Além disso, a arquitetura da rede define qual é o tipo de algoritmo de aprendizado que será explorado.</a:t>
            </a:r>
          </a:p>
          <a:p>
            <a:pPr lvl="2" marL="994839" indent="-315897" defTabSz="905255">
              <a:spcBef>
                <a:spcPts val="600"/>
              </a:spcBef>
              <a:buSzPct val="60000"/>
              <a:buChar char="◻"/>
              <a:defRPr sz="2277"/>
            </a:pPr>
            <a:r>
              <a:rPr b="1"/>
              <a:t>Aprendizado</a:t>
            </a:r>
            <a:r>
              <a:t> é o processo de ajuste dos pesos sinápticos (W), de maneira que consigamos mapear as entradas (inputs) com as saídas esperadas (output)</a:t>
            </a:r>
          </a:p>
          <a:p>
            <a:pPr marL="315897" indent="-315897" defTabSz="905255">
              <a:spcBef>
                <a:spcPts val="600"/>
              </a:spcBef>
              <a:defRPr sz="2277"/>
            </a:pPr>
          </a:p>
          <a:p>
            <a:pPr marL="315897" indent="-315897" defTabSz="905255">
              <a:spcBef>
                <a:spcPts val="600"/>
              </a:spcBef>
              <a:defRPr sz="2277"/>
            </a:pPr>
            <a:r>
              <a:t>Tipos de aprendizado</a:t>
            </a:r>
          </a:p>
          <a:p>
            <a:pPr lvl="2" marL="964294" indent="-285352" defTabSz="905255">
              <a:spcBef>
                <a:spcPts val="600"/>
              </a:spcBef>
              <a:buSzPct val="60000"/>
              <a:buChar char="◻"/>
              <a:defRPr sz="2277"/>
            </a:pPr>
            <a:r>
              <a:t>Por correção de erro (regra delta)</a:t>
            </a:r>
          </a:p>
          <a:p>
            <a:pPr lvl="2" marL="964294" indent="-285352" defTabSz="905255">
              <a:spcBef>
                <a:spcPts val="600"/>
              </a:spcBef>
              <a:buSzPct val="60000"/>
              <a:buChar char="◻"/>
              <a:defRPr sz="2277"/>
            </a:pPr>
            <a:r>
              <a:t>baseado em memória</a:t>
            </a:r>
          </a:p>
          <a:p>
            <a:pPr lvl="2" marL="964294" indent="-285352" defTabSz="905255">
              <a:spcBef>
                <a:spcPts val="600"/>
              </a:spcBef>
              <a:buSzPct val="60000"/>
              <a:buChar char="◻"/>
              <a:defRPr sz="2277"/>
            </a:pPr>
            <a:r>
              <a:t>Hebbiano</a:t>
            </a:r>
          </a:p>
          <a:p>
            <a:pPr lvl="2" marL="964294" indent="-285352" defTabSz="905255">
              <a:spcBef>
                <a:spcPts val="600"/>
              </a:spcBef>
              <a:buSzPct val="60000"/>
              <a:buChar char="◻"/>
              <a:defRPr sz="2277"/>
            </a:pPr>
            <a:r>
              <a:t>Competitivo</a:t>
            </a:r>
          </a:p>
        </p:txBody>
      </p:sp>
      <p:sp>
        <p:nvSpPr>
          <p:cNvPr id="1119" name="86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Aprendizad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Aprendizado</a:t>
            </a:r>
          </a:p>
        </p:txBody>
      </p:sp>
      <p:sp>
        <p:nvSpPr>
          <p:cNvPr id="1122" name="Além disso, a arquitetura da rede define qual é o tipo de algoritmo de aprendizado que será explorado.…"/>
          <p:cNvSpPr txBox="1"/>
          <p:nvPr>
            <p:ph type="body" idx="1"/>
          </p:nvPr>
        </p:nvSpPr>
        <p:spPr>
          <a:xfrm>
            <a:off x="457200" y="1568450"/>
            <a:ext cx="8229600" cy="4525963"/>
          </a:xfrm>
          <a:prstGeom prst="rect">
            <a:avLst/>
          </a:prstGeom>
        </p:spPr>
        <p:txBody>
          <a:bodyPr/>
          <a:lstStyle/>
          <a:p>
            <a:pPr marL="315897" indent="-315897" defTabSz="905255">
              <a:spcBef>
                <a:spcPts val="600"/>
              </a:spcBef>
              <a:defRPr sz="2277"/>
            </a:pPr>
          </a:p>
          <a:p>
            <a:pPr marL="315897" indent="-315897" defTabSz="905255">
              <a:spcBef>
                <a:spcPts val="600"/>
              </a:spcBef>
              <a:defRPr sz="2277"/>
            </a:pPr>
            <a:r>
              <a:t>Além disso, a arquitetura da rede define qual é o tipo de algoritmo de aprendizado que será explorado.</a:t>
            </a:r>
          </a:p>
          <a:p>
            <a:pPr lvl="2" marL="994839" indent="-315897" defTabSz="905255">
              <a:spcBef>
                <a:spcPts val="600"/>
              </a:spcBef>
              <a:buSzPct val="60000"/>
              <a:buChar char="◻"/>
              <a:defRPr sz="2277"/>
            </a:pPr>
            <a:r>
              <a:rPr b="1"/>
              <a:t>Aprendizado</a:t>
            </a:r>
            <a:r>
              <a:t> é o processo de ajuste dos pesos sinápticos (W), de maneira que consigamos mapear as entradas (inputs) com as saídas esperadas (output)</a:t>
            </a:r>
          </a:p>
          <a:p>
            <a:pPr marL="315897" indent="-315897" defTabSz="905255">
              <a:spcBef>
                <a:spcPts val="600"/>
              </a:spcBef>
              <a:defRPr sz="2277"/>
            </a:pPr>
          </a:p>
          <a:p>
            <a:pPr marL="315897" indent="-315897" defTabSz="905255">
              <a:spcBef>
                <a:spcPts val="600"/>
              </a:spcBef>
              <a:defRPr sz="2277"/>
            </a:pPr>
            <a:r>
              <a:t>Tipos de aprendizado</a:t>
            </a:r>
          </a:p>
          <a:p>
            <a:pPr lvl="2" marL="964294" indent="-285352" defTabSz="905255">
              <a:spcBef>
                <a:spcPts val="600"/>
              </a:spcBef>
              <a:buSzPct val="60000"/>
              <a:buChar char="◻"/>
              <a:defRPr sz="2277"/>
            </a:pPr>
            <a:r>
              <a:t>Por correção de erro (regra delta)</a:t>
            </a:r>
          </a:p>
          <a:p>
            <a:pPr lvl="2" marL="964294" indent="-285352" defTabSz="905255">
              <a:spcBef>
                <a:spcPts val="600"/>
              </a:spcBef>
              <a:buSzPct val="60000"/>
              <a:buChar char="◻"/>
              <a:defRPr sz="2277"/>
            </a:pPr>
            <a:r>
              <a:t>baseado em memória</a:t>
            </a:r>
          </a:p>
          <a:p>
            <a:pPr lvl="2" marL="964294" indent="-285352" defTabSz="905255">
              <a:spcBef>
                <a:spcPts val="600"/>
              </a:spcBef>
              <a:buSzPct val="60000"/>
              <a:buChar char="◻"/>
              <a:defRPr sz="2277"/>
            </a:pPr>
            <a:r>
              <a:t>Hebbiano</a:t>
            </a:r>
          </a:p>
          <a:p>
            <a:pPr lvl="2" marL="964294" indent="-285352" defTabSz="905255">
              <a:spcBef>
                <a:spcPts val="600"/>
              </a:spcBef>
              <a:buSzPct val="60000"/>
              <a:buChar char="◻"/>
              <a:defRPr sz="2277"/>
            </a:pPr>
            <a:r>
              <a:t>Competitivo</a:t>
            </a:r>
          </a:p>
        </p:txBody>
      </p:sp>
      <p:sp>
        <p:nvSpPr>
          <p:cNvPr id="1123" name="Os primeiros algoritmos que estudaremos…"/>
          <p:cNvSpPr/>
          <p:nvPr/>
        </p:nvSpPr>
        <p:spPr>
          <a:xfrm>
            <a:off x="1220176" y="3147479"/>
            <a:ext cx="6703648" cy="1367905"/>
          </a:xfrm>
          <a:prstGeom prst="rect">
            <a:avLst/>
          </a:prstGeom>
          <a:solidFill>
            <a:srgbClr val="FFFC79"/>
          </a:solidFill>
          <a:ln w="254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 sz="2200"/>
            </a:pPr>
            <a:r>
              <a:t>Os primeiros algoritmos que estudaremos </a:t>
            </a:r>
          </a:p>
          <a:p>
            <a:pPr>
              <a:defRPr sz="2200"/>
            </a:pPr>
            <a:r>
              <a:t>explorarão a </a:t>
            </a:r>
            <a:r>
              <a:rPr b="1"/>
              <a:t>regra delta </a:t>
            </a:r>
            <a:r>
              <a:t>(correção do erro):</a:t>
            </a:r>
          </a:p>
          <a:p>
            <a:pPr>
              <a:defRPr sz="2200"/>
            </a:pPr>
            <a:r>
              <a:t>- Perceptron simples</a:t>
            </a:r>
          </a:p>
          <a:p>
            <a:pPr>
              <a:defRPr sz="2200"/>
            </a:pPr>
            <a:r>
              <a:t>- Perceptron Multicamadas (MLP - Multilayer Perceptron)</a:t>
            </a:r>
          </a:p>
        </p:txBody>
      </p:sp>
      <p:sp>
        <p:nvSpPr>
          <p:cNvPr id="1124" name="87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Roteir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Roteiro</a:t>
            </a:r>
          </a:p>
        </p:txBody>
      </p:sp>
      <p:sp>
        <p:nvSpPr>
          <p:cNvPr id="1127" name="1."/>
          <p:cNvSpPr txBox="1"/>
          <p:nvPr/>
        </p:nvSpPr>
        <p:spPr>
          <a:xfrm>
            <a:off x="1471612" y="2369221"/>
            <a:ext cx="141759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sp>
        <p:nvSpPr>
          <p:cNvPr id="1128" name="1."/>
          <p:cNvSpPr txBox="1"/>
          <p:nvPr/>
        </p:nvSpPr>
        <p:spPr>
          <a:xfrm>
            <a:off x="1333500" y="2307335"/>
            <a:ext cx="154845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grpSp>
        <p:nvGrpSpPr>
          <p:cNvPr id="1131" name="Group"/>
          <p:cNvGrpSpPr/>
          <p:nvPr/>
        </p:nvGrpSpPr>
        <p:grpSpPr>
          <a:xfrm>
            <a:off x="883411" y="5262309"/>
            <a:ext cx="366714" cy="373791"/>
            <a:chOff x="0" y="0"/>
            <a:chExt cx="366712" cy="373790"/>
          </a:xfrm>
        </p:grpSpPr>
        <p:sp>
          <p:nvSpPr>
            <p:cNvPr id="1129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30" name="5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1132" name="Referências"/>
          <p:cNvSpPr txBox="1"/>
          <p:nvPr/>
        </p:nvSpPr>
        <p:spPr>
          <a:xfrm>
            <a:off x="1375633" y="5262309"/>
            <a:ext cx="1542861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Referências</a:t>
            </a:r>
          </a:p>
        </p:txBody>
      </p:sp>
      <p:sp>
        <p:nvSpPr>
          <p:cNvPr id="1133" name="Rounded Rectangle"/>
          <p:cNvSpPr/>
          <p:nvPr/>
        </p:nvSpPr>
        <p:spPr>
          <a:xfrm>
            <a:off x="711200" y="4601414"/>
            <a:ext cx="7772400" cy="549276"/>
          </a:xfrm>
          <a:prstGeom prst="roundRect">
            <a:avLst>
              <a:gd name="adj" fmla="val 287"/>
            </a:avLst>
          </a:prstGeom>
          <a:solidFill>
            <a:srgbClr val="7ED1EC"/>
          </a:solidFill>
          <a:ln w="10000">
            <a:solidFill>
              <a:schemeClr val="accent1">
                <a:satOff val="-18607"/>
                <a:lumOff val="-14039"/>
              </a:scheme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134" name="Introdução / Motivação"/>
          <p:cNvSpPr txBox="1"/>
          <p:nvPr/>
        </p:nvSpPr>
        <p:spPr>
          <a:xfrm>
            <a:off x="1371600" y="1920875"/>
            <a:ext cx="2868795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Introdução / Motivação</a:t>
            </a:r>
          </a:p>
        </p:txBody>
      </p:sp>
      <p:grpSp>
        <p:nvGrpSpPr>
          <p:cNvPr id="1137" name="Group"/>
          <p:cNvGrpSpPr/>
          <p:nvPr/>
        </p:nvGrpSpPr>
        <p:grpSpPr>
          <a:xfrm>
            <a:off x="876300" y="1916542"/>
            <a:ext cx="366713" cy="373791"/>
            <a:chOff x="0" y="0"/>
            <a:chExt cx="366712" cy="373790"/>
          </a:xfrm>
        </p:grpSpPr>
        <p:sp>
          <p:nvSpPr>
            <p:cNvPr id="1135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36" name="1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1140" name="Group"/>
          <p:cNvGrpSpPr/>
          <p:nvPr/>
        </p:nvGrpSpPr>
        <p:grpSpPr>
          <a:xfrm>
            <a:off x="879475" y="2482940"/>
            <a:ext cx="366713" cy="373791"/>
            <a:chOff x="0" y="0"/>
            <a:chExt cx="366712" cy="373790"/>
          </a:xfrm>
        </p:grpSpPr>
        <p:sp>
          <p:nvSpPr>
            <p:cNvPr id="1138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39" name="2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1143" name="Group"/>
          <p:cNvGrpSpPr/>
          <p:nvPr/>
        </p:nvGrpSpPr>
        <p:grpSpPr>
          <a:xfrm>
            <a:off x="879475" y="3049587"/>
            <a:ext cx="366713" cy="373791"/>
            <a:chOff x="0" y="0"/>
            <a:chExt cx="366712" cy="373790"/>
          </a:xfrm>
        </p:grpSpPr>
        <p:sp>
          <p:nvSpPr>
            <p:cNvPr id="1141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42" name="3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1146" name="Group"/>
          <p:cNvGrpSpPr/>
          <p:nvPr/>
        </p:nvGrpSpPr>
        <p:grpSpPr>
          <a:xfrm>
            <a:off x="876300" y="3606347"/>
            <a:ext cx="366713" cy="373792"/>
            <a:chOff x="0" y="0"/>
            <a:chExt cx="366712" cy="373790"/>
          </a:xfrm>
        </p:grpSpPr>
        <p:sp>
          <p:nvSpPr>
            <p:cNvPr id="1144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45" name="4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4</a:t>
              </a:r>
            </a:p>
          </p:txBody>
        </p:sp>
      </p:grpSp>
      <p:sp>
        <p:nvSpPr>
          <p:cNvPr id="1147" name="Neurônio Artificial"/>
          <p:cNvSpPr txBox="1"/>
          <p:nvPr/>
        </p:nvSpPr>
        <p:spPr>
          <a:xfrm>
            <a:off x="1361504" y="3597050"/>
            <a:ext cx="2294815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Neurônio Artificial</a:t>
            </a:r>
          </a:p>
        </p:txBody>
      </p:sp>
      <p:grpSp>
        <p:nvGrpSpPr>
          <p:cNvPr id="1150" name="Group"/>
          <p:cNvGrpSpPr/>
          <p:nvPr/>
        </p:nvGrpSpPr>
        <p:grpSpPr>
          <a:xfrm>
            <a:off x="876300" y="4155948"/>
            <a:ext cx="366713" cy="373791"/>
            <a:chOff x="0" y="0"/>
            <a:chExt cx="366712" cy="373790"/>
          </a:xfrm>
        </p:grpSpPr>
        <p:sp>
          <p:nvSpPr>
            <p:cNvPr id="1148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49" name="5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1151" name="Modelagem de Redes Neurais"/>
          <p:cNvSpPr txBox="1"/>
          <p:nvPr/>
        </p:nvSpPr>
        <p:spPr>
          <a:xfrm>
            <a:off x="1368521" y="4155948"/>
            <a:ext cx="3702234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Modelagem de Redes Neurais</a:t>
            </a:r>
          </a:p>
        </p:txBody>
      </p:sp>
      <p:grpSp>
        <p:nvGrpSpPr>
          <p:cNvPr id="1154" name="Group"/>
          <p:cNvGrpSpPr/>
          <p:nvPr/>
        </p:nvGrpSpPr>
        <p:grpSpPr>
          <a:xfrm>
            <a:off x="876300" y="5262309"/>
            <a:ext cx="366713" cy="373791"/>
            <a:chOff x="0" y="0"/>
            <a:chExt cx="366712" cy="373790"/>
          </a:xfrm>
        </p:grpSpPr>
        <p:sp>
          <p:nvSpPr>
            <p:cNvPr id="1152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53" name="7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7</a:t>
              </a:r>
            </a:p>
          </p:txBody>
        </p:sp>
      </p:grpSp>
      <p:grpSp>
        <p:nvGrpSpPr>
          <p:cNvPr id="1157" name="Group"/>
          <p:cNvGrpSpPr/>
          <p:nvPr/>
        </p:nvGrpSpPr>
        <p:grpSpPr>
          <a:xfrm>
            <a:off x="866139" y="4703635"/>
            <a:ext cx="366714" cy="373792"/>
            <a:chOff x="0" y="0"/>
            <a:chExt cx="366712" cy="373790"/>
          </a:xfrm>
        </p:grpSpPr>
        <p:sp>
          <p:nvSpPr>
            <p:cNvPr id="1155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56" name="5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1158" name="Síntese / Próximas Aulas"/>
          <p:cNvSpPr txBox="1"/>
          <p:nvPr/>
        </p:nvSpPr>
        <p:spPr>
          <a:xfrm>
            <a:off x="1358361" y="4703635"/>
            <a:ext cx="3114362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Síntese / Próximas Aulas</a:t>
            </a:r>
          </a:p>
        </p:txBody>
      </p:sp>
      <p:grpSp>
        <p:nvGrpSpPr>
          <p:cNvPr id="1161" name="Group"/>
          <p:cNvGrpSpPr/>
          <p:nvPr/>
        </p:nvGrpSpPr>
        <p:grpSpPr>
          <a:xfrm>
            <a:off x="866139" y="4703635"/>
            <a:ext cx="366714" cy="373792"/>
            <a:chOff x="0" y="0"/>
            <a:chExt cx="366712" cy="373790"/>
          </a:xfrm>
        </p:grpSpPr>
        <p:sp>
          <p:nvSpPr>
            <p:cNvPr id="1159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60" name="6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6</a:t>
              </a:r>
            </a:p>
          </p:txBody>
        </p:sp>
      </p:grpSp>
      <p:sp>
        <p:nvSpPr>
          <p:cNvPr id="1162" name="Redes Neurais / Inspiração / Aprendizado"/>
          <p:cNvSpPr txBox="1"/>
          <p:nvPr/>
        </p:nvSpPr>
        <p:spPr>
          <a:xfrm>
            <a:off x="1354137" y="2482639"/>
            <a:ext cx="5090055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Redes Neurais / Inspiração / Aprendizado</a:t>
            </a:r>
          </a:p>
        </p:txBody>
      </p:sp>
      <p:sp>
        <p:nvSpPr>
          <p:cNvPr id="1163" name="Benefícios / Características"/>
          <p:cNvSpPr txBox="1"/>
          <p:nvPr/>
        </p:nvSpPr>
        <p:spPr>
          <a:xfrm>
            <a:off x="1356663" y="3049363"/>
            <a:ext cx="3420452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Benefícios / Características</a:t>
            </a:r>
          </a:p>
        </p:txBody>
      </p:sp>
      <p:sp>
        <p:nvSpPr>
          <p:cNvPr id="1164" name="88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Síntese/Revisã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Síntese/Revisão</a:t>
            </a:r>
          </a:p>
        </p:txBody>
      </p:sp>
      <p:sp>
        <p:nvSpPr>
          <p:cNvPr id="1167" name="Paradigma Conexionista…"/>
          <p:cNvSpPr txBox="1"/>
          <p:nvPr>
            <p:ph type="body" idx="1"/>
          </p:nvPr>
        </p:nvSpPr>
        <p:spPr>
          <a:xfrm>
            <a:off x="457200" y="156845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sz="2300"/>
            </a:pPr>
          </a:p>
          <a:p>
            <a:pPr>
              <a:defRPr sz="2300"/>
            </a:pPr>
            <a:r>
              <a:t>Paradigma Conexionista</a:t>
            </a:r>
          </a:p>
          <a:p>
            <a:pPr>
              <a:defRPr sz="2300"/>
            </a:pPr>
            <a:r>
              <a:t>Redes Neurais Artificiais</a:t>
            </a:r>
          </a:p>
          <a:p>
            <a:pPr>
              <a:defRPr sz="2300"/>
            </a:pPr>
            <a:r>
              <a:t>Inspiração Biológica (estrutura do cérebro)</a:t>
            </a:r>
          </a:p>
          <a:p>
            <a:pPr>
              <a:defRPr sz="2300"/>
            </a:pPr>
            <a:r>
              <a:t>Neurônio artificial</a:t>
            </a:r>
          </a:p>
          <a:p>
            <a:pPr>
              <a:defRPr sz="2300"/>
            </a:pPr>
            <a:r>
              <a:t>Funções de Ativação</a:t>
            </a:r>
          </a:p>
          <a:p>
            <a:pPr>
              <a:defRPr sz="2300"/>
            </a:pPr>
            <a:r>
              <a:t>Topologias</a:t>
            </a:r>
          </a:p>
          <a:p>
            <a:pPr>
              <a:defRPr sz="2300"/>
            </a:pPr>
            <a:r>
              <a:t>Algoritmos de Aprendizado</a:t>
            </a:r>
          </a:p>
        </p:txBody>
      </p:sp>
      <p:sp>
        <p:nvSpPr>
          <p:cNvPr id="1168" name="89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Introduçã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Introdução</a:t>
            </a:r>
          </a:p>
        </p:txBody>
      </p:sp>
      <p:sp>
        <p:nvSpPr>
          <p:cNvPr id="231" name="9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32" name="cerebro.jpg" descr="cerebro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1732" y="3039652"/>
            <a:ext cx="3205907" cy="1800652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Paradigma Conexionista"/>
          <p:cNvSpPr txBox="1"/>
          <p:nvPr/>
        </p:nvSpPr>
        <p:spPr>
          <a:xfrm>
            <a:off x="538999" y="2492956"/>
            <a:ext cx="3211374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/>
            </a:lvl1pPr>
          </a:lstStyle>
          <a:p>
            <a:pPr/>
            <a:r>
              <a:t>Paradigma Conexionista</a:t>
            </a:r>
          </a:p>
        </p:txBody>
      </p:sp>
      <p:sp>
        <p:nvSpPr>
          <p:cNvPr id="234" name="(cérebro)"/>
          <p:cNvSpPr txBox="1"/>
          <p:nvPr/>
        </p:nvSpPr>
        <p:spPr>
          <a:xfrm>
            <a:off x="1543291" y="4952658"/>
            <a:ext cx="1202790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(cérebro)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Próximas Aula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Próximas Aulas</a:t>
            </a:r>
          </a:p>
        </p:txBody>
      </p:sp>
      <p:sp>
        <p:nvSpPr>
          <p:cNvPr id="1171" name="Perceptron Simples…"/>
          <p:cNvSpPr txBox="1"/>
          <p:nvPr>
            <p:ph type="body" idx="1"/>
          </p:nvPr>
        </p:nvSpPr>
        <p:spPr>
          <a:xfrm>
            <a:off x="457200" y="156845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sz="2300"/>
            </a:pPr>
          </a:p>
          <a:p>
            <a:pPr>
              <a:defRPr sz="2300"/>
            </a:pPr>
            <a:r>
              <a:t>Perceptron Simples</a:t>
            </a:r>
          </a:p>
          <a:p>
            <a:pPr lvl="2">
              <a:buSzPct val="60000"/>
              <a:buChar char="◻"/>
              <a:defRPr sz="2300"/>
            </a:pPr>
            <a:r>
              <a:t>regra Delta</a:t>
            </a:r>
          </a:p>
          <a:p>
            <a:pPr lvl="2">
              <a:buSzPct val="60000"/>
              <a:buChar char="◻"/>
              <a:defRPr sz="2300"/>
            </a:pPr>
          </a:p>
          <a:p>
            <a:pPr>
              <a:defRPr sz="2300"/>
            </a:pPr>
            <a:r>
              <a:t>Perceptron Multi-camadas (MLPs)</a:t>
            </a:r>
          </a:p>
          <a:p>
            <a:pPr lvl="2">
              <a:buSzPct val="60000"/>
              <a:buChar char="◻"/>
              <a:defRPr i="1" sz="2300"/>
            </a:pPr>
            <a:r>
              <a:rPr i="0"/>
              <a:t>Retropropagação (</a:t>
            </a:r>
            <a:r>
              <a:t>Backpropagation)</a:t>
            </a:r>
          </a:p>
        </p:txBody>
      </p:sp>
      <p:sp>
        <p:nvSpPr>
          <p:cNvPr id="1172" name="90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Roteir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Roteiro</a:t>
            </a:r>
          </a:p>
        </p:txBody>
      </p:sp>
      <p:sp>
        <p:nvSpPr>
          <p:cNvPr id="1175" name="1."/>
          <p:cNvSpPr txBox="1"/>
          <p:nvPr/>
        </p:nvSpPr>
        <p:spPr>
          <a:xfrm>
            <a:off x="1471612" y="2369221"/>
            <a:ext cx="141759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sp>
        <p:nvSpPr>
          <p:cNvPr id="1176" name="1."/>
          <p:cNvSpPr txBox="1"/>
          <p:nvPr/>
        </p:nvSpPr>
        <p:spPr>
          <a:xfrm>
            <a:off x="1333500" y="2307335"/>
            <a:ext cx="154845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sp>
        <p:nvSpPr>
          <p:cNvPr id="1177" name="1."/>
          <p:cNvSpPr txBox="1"/>
          <p:nvPr/>
        </p:nvSpPr>
        <p:spPr>
          <a:xfrm>
            <a:off x="1471612" y="2381921"/>
            <a:ext cx="141759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sp>
        <p:nvSpPr>
          <p:cNvPr id="1178" name="1."/>
          <p:cNvSpPr txBox="1"/>
          <p:nvPr/>
        </p:nvSpPr>
        <p:spPr>
          <a:xfrm>
            <a:off x="1333500" y="2320035"/>
            <a:ext cx="154845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sp>
        <p:nvSpPr>
          <p:cNvPr id="1179" name="Rounded Rectangle"/>
          <p:cNvSpPr/>
          <p:nvPr/>
        </p:nvSpPr>
        <p:spPr>
          <a:xfrm>
            <a:off x="711200" y="5160214"/>
            <a:ext cx="7772400" cy="549276"/>
          </a:xfrm>
          <a:prstGeom prst="roundRect">
            <a:avLst>
              <a:gd name="adj" fmla="val 287"/>
            </a:avLst>
          </a:prstGeom>
          <a:solidFill>
            <a:srgbClr val="7ED1EC"/>
          </a:solidFill>
          <a:ln w="10000">
            <a:solidFill>
              <a:schemeClr val="accent1">
                <a:satOff val="-18607"/>
                <a:lumOff val="-14039"/>
              </a:scheme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180" name="Introdução / Motivação"/>
          <p:cNvSpPr txBox="1"/>
          <p:nvPr/>
        </p:nvSpPr>
        <p:spPr>
          <a:xfrm>
            <a:off x="1371600" y="1920875"/>
            <a:ext cx="2868795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Introdução / Motivação</a:t>
            </a:r>
          </a:p>
        </p:txBody>
      </p:sp>
      <p:grpSp>
        <p:nvGrpSpPr>
          <p:cNvPr id="1183" name="Group"/>
          <p:cNvGrpSpPr/>
          <p:nvPr/>
        </p:nvGrpSpPr>
        <p:grpSpPr>
          <a:xfrm>
            <a:off x="876300" y="1916542"/>
            <a:ext cx="366713" cy="373791"/>
            <a:chOff x="0" y="0"/>
            <a:chExt cx="366712" cy="373790"/>
          </a:xfrm>
        </p:grpSpPr>
        <p:sp>
          <p:nvSpPr>
            <p:cNvPr id="1181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82" name="1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1186" name="Group"/>
          <p:cNvGrpSpPr/>
          <p:nvPr/>
        </p:nvGrpSpPr>
        <p:grpSpPr>
          <a:xfrm>
            <a:off x="879475" y="2482940"/>
            <a:ext cx="366713" cy="373791"/>
            <a:chOff x="0" y="0"/>
            <a:chExt cx="366712" cy="373790"/>
          </a:xfrm>
        </p:grpSpPr>
        <p:sp>
          <p:nvSpPr>
            <p:cNvPr id="1184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85" name="2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1189" name="Group"/>
          <p:cNvGrpSpPr/>
          <p:nvPr/>
        </p:nvGrpSpPr>
        <p:grpSpPr>
          <a:xfrm>
            <a:off x="879475" y="3049587"/>
            <a:ext cx="366713" cy="373791"/>
            <a:chOff x="0" y="0"/>
            <a:chExt cx="366712" cy="373790"/>
          </a:xfrm>
        </p:grpSpPr>
        <p:sp>
          <p:nvSpPr>
            <p:cNvPr id="1187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88" name="3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1190" name="Benefícios"/>
          <p:cNvSpPr txBox="1"/>
          <p:nvPr/>
        </p:nvSpPr>
        <p:spPr>
          <a:xfrm>
            <a:off x="1356663" y="3049363"/>
            <a:ext cx="1387212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Benefícios</a:t>
            </a:r>
          </a:p>
        </p:txBody>
      </p:sp>
      <p:grpSp>
        <p:nvGrpSpPr>
          <p:cNvPr id="1193" name="Group"/>
          <p:cNvGrpSpPr/>
          <p:nvPr/>
        </p:nvGrpSpPr>
        <p:grpSpPr>
          <a:xfrm>
            <a:off x="876300" y="3606347"/>
            <a:ext cx="366713" cy="373792"/>
            <a:chOff x="0" y="0"/>
            <a:chExt cx="366712" cy="373790"/>
          </a:xfrm>
        </p:grpSpPr>
        <p:sp>
          <p:nvSpPr>
            <p:cNvPr id="1191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92" name="4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4</a:t>
              </a:r>
            </a:p>
          </p:txBody>
        </p:sp>
      </p:grpSp>
      <p:sp>
        <p:nvSpPr>
          <p:cNvPr id="1194" name="Neurônio Artificial"/>
          <p:cNvSpPr txBox="1"/>
          <p:nvPr/>
        </p:nvSpPr>
        <p:spPr>
          <a:xfrm>
            <a:off x="1361504" y="3597050"/>
            <a:ext cx="2294815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Neurônio Artificial</a:t>
            </a:r>
          </a:p>
        </p:txBody>
      </p:sp>
      <p:grpSp>
        <p:nvGrpSpPr>
          <p:cNvPr id="1197" name="Group"/>
          <p:cNvGrpSpPr/>
          <p:nvPr/>
        </p:nvGrpSpPr>
        <p:grpSpPr>
          <a:xfrm>
            <a:off x="876300" y="4155948"/>
            <a:ext cx="366713" cy="373791"/>
            <a:chOff x="0" y="0"/>
            <a:chExt cx="366712" cy="373790"/>
          </a:xfrm>
        </p:grpSpPr>
        <p:sp>
          <p:nvSpPr>
            <p:cNvPr id="1195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96" name="5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1198" name="Modelagem de Redes Neurais"/>
          <p:cNvSpPr txBox="1"/>
          <p:nvPr/>
        </p:nvSpPr>
        <p:spPr>
          <a:xfrm>
            <a:off x="1368521" y="4155948"/>
            <a:ext cx="3702234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Modelagem de Redes Neurais</a:t>
            </a:r>
          </a:p>
        </p:txBody>
      </p:sp>
      <p:grpSp>
        <p:nvGrpSpPr>
          <p:cNvPr id="1201" name="Group"/>
          <p:cNvGrpSpPr/>
          <p:nvPr/>
        </p:nvGrpSpPr>
        <p:grpSpPr>
          <a:xfrm>
            <a:off x="866139" y="4703635"/>
            <a:ext cx="366714" cy="373792"/>
            <a:chOff x="0" y="0"/>
            <a:chExt cx="366712" cy="373790"/>
          </a:xfrm>
        </p:grpSpPr>
        <p:sp>
          <p:nvSpPr>
            <p:cNvPr id="1199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00" name="5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1202" name="Síntese / Próximas Aulas"/>
          <p:cNvSpPr txBox="1"/>
          <p:nvPr/>
        </p:nvSpPr>
        <p:spPr>
          <a:xfrm>
            <a:off x="1358361" y="4703635"/>
            <a:ext cx="3114362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Síntese / Próximas Aulas</a:t>
            </a:r>
          </a:p>
        </p:txBody>
      </p:sp>
      <p:grpSp>
        <p:nvGrpSpPr>
          <p:cNvPr id="1205" name="Group"/>
          <p:cNvGrpSpPr/>
          <p:nvPr/>
        </p:nvGrpSpPr>
        <p:grpSpPr>
          <a:xfrm>
            <a:off x="866139" y="4703635"/>
            <a:ext cx="366714" cy="373792"/>
            <a:chOff x="0" y="0"/>
            <a:chExt cx="366712" cy="373790"/>
          </a:xfrm>
        </p:grpSpPr>
        <p:sp>
          <p:nvSpPr>
            <p:cNvPr id="1203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04" name="6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6</a:t>
              </a:r>
            </a:p>
          </p:txBody>
        </p:sp>
      </p:grpSp>
      <p:grpSp>
        <p:nvGrpSpPr>
          <p:cNvPr id="1208" name="Group"/>
          <p:cNvGrpSpPr/>
          <p:nvPr/>
        </p:nvGrpSpPr>
        <p:grpSpPr>
          <a:xfrm>
            <a:off x="883411" y="5262309"/>
            <a:ext cx="366714" cy="373791"/>
            <a:chOff x="0" y="0"/>
            <a:chExt cx="366712" cy="373790"/>
          </a:xfrm>
        </p:grpSpPr>
        <p:sp>
          <p:nvSpPr>
            <p:cNvPr id="1206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07" name="5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1209" name="Referências"/>
          <p:cNvSpPr txBox="1"/>
          <p:nvPr/>
        </p:nvSpPr>
        <p:spPr>
          <a:xfrm>
            <a:off x="1375633" y="5262309"/>
            <a:ext cx="1542861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Referências</a:t>
            </a:r>
          </a:p>
        </p:txBody>
      </p:sp>
      <p:grpSp>
        <p:nvGrpSpPr>
          <p:cNvPr id="1212" name="Group"/>
          <p:cNvGrpSpPr/>
          <p:nvPr/>
        </p:nvGrpSpPr>
        <p:grpSpPr>
          <a:xfrm>
            <a:off x="876300" y="5262309"/>
            <a:ext cx="366713" cy="373791"/>
            <a:chOff x="0" y="0"/>
            <a:chExt cx="366712" cy="373790"/>
          </a:xfrm>
        </p:grpSpPr>
        <p:sp>
          <p:nvSpPr>
            <p:cNvPr id="1210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211" name="7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7</a:t>
              </a:r>
            </a:p>
          </p:txBody>
        </p:sp>
      </p:grpSp>
      <p:sp>
        <p:nvSpPr>
          <p:cNvPr id="1213" name="Redes Neurais / Inspiração / Aprendizado"/>
          <p:cNvSpPr txBox="1"/>
          <p:nvPr/>
        </p:nvSpPr>
        <p:spPr>
          <a:xfrm>
            <a:off x="1354137" y="2482639"/>
            <a:ext cx="5090055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Redes Neurais / Inspiração / Aprendizado</a:t>
            </a:r>
          </a:p>
        </p:txBody>
      </p:sp>
      <p:sp>
        <p:nvSpPr>
          <p:cNvPr id="1214" name="91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Literatura Sugerida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Literatura Sugerida</a:t>
            </a:r>
          </a:p>
        </p:txBody>
      </p:sp>
      <p:pic>
        <p:nvPicPr>
          <p:cNvPr id="1217" name="book3.jpeg" descr="book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1641" y="2226113"/>
            <a:ext cx="2148079" cy="31671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8" name="book4.jpg" descr="book4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49291" y="2226113"/>
            <a:ext cx="2334404" cy="3167166"/>
          </a:xfrm>
          <a:prstGeom prst="rect">
            <a:avLst/>
          </a:prstGeom>
          <a:ln w="12700">
            <a:miter lim="400000"/>
          </a:ln>
        </p:spPr>
      </p:pic>
      <p:sp>
        <p:nvSpPr>
          <p:cNvPr id="1219" name="(Haykin, 1999)"/>
          <p:cNvSpPr txBox="1"/>
          <p:nvPr/>
        </p:nvSpPr>
        <p:spPr>
          <a:xfrm>
            <a:off x="2148598" y="5473805"/>
            <a:ext cx="139416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700"/>
            </a:lvl1pPr>
          </a:lstStyle>
          <a:p>
            <a:pPr/>
            <a:r>
              <a:t>(Haykin, 1999)</a:t>
            </a:r>
          </a:p>
        </p:txBody>
      </p:sp>
      <p:sp>
        <p:nvSpPr>
          <p:cNvPr id="1220" name="(Freeman &amp; Skapura, 1991)"/>
          <p:cNvSpPr txBox="1"/>
          <p:nvPr/>
        </p:nvSpPr>
        <p:spPr>
          <a:xfrm>
            <a:off x="4851566" y="5473805"/>
            <a:ext cx="252985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700"/>
            </a:lvl1pPr>
          </a:lstStyle>
          <a:p>
            <a:pPr/>
            <a:r>
              <a:t>(Freeman &amp; Skapura, 1991)</a:t>
            </a:r>
          </a:p>
        </p:txBody>
      </p:sp>
      <p:sp>
        <p:nvSpPr>
          <p:cNvPr id="1221" name="92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Perguntas?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 algn="ctr">
              <a:buClrTx/>
              <a:buSzTx/>
              <a:buNone/>
              <a:defRPr sz="5200"/>
            </a:pPr>
            <a:r>
              <a:t>Perguntas?</a:t>
            </a:r>
          </a:p>
          <a:p>
            <a:pPr marL="0" indent="0" algn="ctr">
              <a:buClrTx/>
              <a:buSzTx/>
              <a:buNone/>
            </a:pPr>
          </a:p>
          <a:p>
            <a:pPr marL="0" indent="0" algn="ctr">
              <a:buClrTx/>
              <a:buSzTx/>
              <a:buNone/>
            </a:pPr>
          </a:p>
          <a:p>
            <a:pPr marL="0" indent="0" algn="ctr">
              <a:buClrTx/>
              <a:buSzTx/>
              <a:buNone/>
            </a:pPr>
            <a:r>
              <a:t>Prof. Rafael G. </a:t>
            </a:r>
            <a:r>
              <a:rPr b="1"/>
              <a:t>Mantovani</a:t>
            </a:r>
          </a:p>
          <a:p>
            <a:pPr marL="0" indent="0" algn="ctr">
              <a:buClrTx/>
              <a:buSzTx/>
              <a:buNone/>
              <a:defRPr>
                <a:solidFill>
                  <a:srgbClr val="0433FF"/>
                </a:solidFill>
              </a:defRPr>
            </a:pPr>
            <a:r>
              <a:rPr u="sng">
                <a:uFill>
                  <a:solidFill>
                    <a:srgbClr val="FF7915"/>
                  </a:solidFill>
                </a:uFill>
                <a:hlinkClick r:id="rId2" invalidUrl="" action="" tgtFrame="" tooltip="" history="1" highlightClick="0" endSnd="0"/>
              </a:rPr>
              <a:t>rafaelmantovani@utfpr.edu.br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300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300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300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300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